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78" r:id="rId3"/>
    <p:sldId id="306" r:id="rId4"/>
    <p:sldId id="307" r:id="rId5"/>
    <p:sldId id="308" r:id="rId6"/>
    <p:sldId id="309" r:id="rId7"/>
    <p:sldId id="310" r:id="rId8"/>
    <p:sldId id="279" r:id="rId9"/>
    <p:sldId id="311" r:id="rId10"/>
  </p:sldIdLst>
  <p:sldSz cx="9144000" cy="6858000" type="screen4x3"/>
  <p:notesSz cx="7010400" cy="9296400"/>
  <p:embeddedFontLst>
    <p:embeddedFont>
      <p:font typeface="Darker Grotesque" panose="020B0604020202020204" charset="0"/>
      <p:regular r:id="rId13"/>
      <p:bold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Arial Rounded MT Bold" panose="020F0704030504030204" pitchFamily="34" charset="0"/>
      <p:regular r:id="rId19"/>
    </p:embeddedFont>
    <p:embeddedFont>
      <p:font typeface="Bahnschrift" panose="020B0502040204020203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ubX7/9RRW1GCRotMKapIe9Ty8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F96D61-D487-451E-8B7D-37026E86DA51}">
  <a:tblStyle styleId="{F0F96D61-D487-451E-8B7D-37026E86DA51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5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5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43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5226A9-5FE8-49A1-AA8A-D43535FD4723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CC5086-A448-491F-9DF6-59196CA001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71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01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75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C0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FC0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FC0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FC0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FC0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FC0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FC0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FC0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FC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C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FC0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C0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C0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C0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C0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C0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C0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FC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2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2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" name="Google Shape;14;p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 dirty="0"/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5562600"/>
            <a:ext cx="1717548" cy="9875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400664" y="1735392"/>
            <a:ext cx="7543800" cy="290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sz="3200" b="1" cap="small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Behavioral Health Needs</a:t>
            </a:r>
            <a:br>
              <a:rPr lang="en-US" sz="3200" b="1" cap="small" dirty="0" smtClean="0">
                <a:solidFill>
                  <a:schemeClr val="accent4"/>
                </a:solidFill>
                <a:latin typeface="Bahnschrift" panose="020B0502040204020203" pitchFamily="34" charset="0"/>
              </a:rPr>
            </a:br>
            <a:r>
              <a:rPr lang="en-US" sz="3200" b="1" cap="small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Martha’s vineyard</a:t>
            </a:r>
            <a:br>
              <a:rPr lang="en-US" sz="3200" b="1" cap="small" dirty="0" smtClean="0">
                <a:solidFill>
                  <a:schemeClr val="accent4"/>
                </a:solidFill>
                <a:latin typeface="Bahnschrift" panose="020B0502040204020203" pitchFamily="34" charset="0"/>
              </a:rPr>
            </a:br>
            <a:r>
              <a:rPr lang="en-US" sz="3200" b="1" cap="small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An Overview</a:t>
            </a:r>
            <a:endParaRPr sz="3200" b="1" dirty="0">
              <a:latin typeface="Bahnschrift" panose="020B0502040204020203" pitchFamily="34" charset="0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77" name="Google Shape;77;p1"/>
          <p:cNvSpPr txBox="1">
            <a:spLocks noGrp="1"/>
          </p:cNvSpPr>
          <p:nvPr>
            <p:ph type="subTitle" idx="1"/>
          </p:nvPr>
        </p:nvSpPr>
        <p:spPr>
          <a:xfrm>
            <a:off x="400664" y="518453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Beth </a:t>
            </a: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Folcarelli, PhD</a:t>
            </a:r>
            <a:endParaRPr sz="1200" b="1" dirty="0">
              <a:latin typeface="Bahnschrift" panose="020B0502040204020203" pitchFamily="34" charset="0"/>
            </a:endParaRP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Chief Executive </a:t>
            </a: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Officer</a:t>
            </a: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Martha’s Vineyard Community Services, Inc.</a:t>
            </a: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Presented to the Dukes County Health Council</a:t>
            </a: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April 21, 2022</a:t>
            </a:r>
            <a:endParaRPr sz="1200" b="1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2838" cy="22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83" y="334107"/>
            <a:ext cx="7472118" cy="54512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General Trends</a:t>
            </a:r>
            <a:endParaRPr lang="en-US" sz="3200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883" y="1230922"/>
            <a:ext cx="726110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chemeClr val="tx1"/>
                </a:solidFill>
              </a:rPr>
              <a:t>Who seeks behavioral health care at MVCS’ Island Counseling Center: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u="sng" dirty="0" smtClean="0"/>
              <a:t>Ages 		Percentage of Population Served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Under 18		13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18 - 26		12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26-59		50</a:t>
            </a:r>
          </a:p>
          <a:p>
            <a:endParaRPr lang="en-US" dirty="0"/>
          </a:p>
          <a:p>
            <a:r>
              <a:rPr lang="en-US" dirty="0" smtClean="0"/>
              <a:t>	60+	2	5</a:t>
            </a:r>
          </a:p>
          <a:p>
            <a:endParaRPr lang="en-US" dirty="0"/>
          </a:p>
          <a:p>
            <a:r>
              <a:rPr lang="en-US" sz="1600" b="1" cap="small" dirty="0" smtClean="0">
                <a:solidFill>
                  <a:schemeClr val="tx1"/>
                </a:solidFill>
              </a:rPr>
              <a:t>Why Islanders Seek Services (Island Counseling Center):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u="sng" dirty="0" smtClean="0"/>
              <a:t>Diagnosis		Percentage of Population Served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Anxiety/PTSD	38</a:t>
            </a:r>
            <a:endParaRPr lang="en-US" dirty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Depression		32</a:t>
            </a:r>
          </a:p>
          <a:p>
            <a:endParaRPr lang="en-US" dirty="0"/>
          </a:p>
          <a:p>
            <a:r>
              <a:rPr lang="en-US" dirty="0" smtClean="0"/>
              <a:t>	Substance Misuse	23</a:t>
            </a:r>
          </a:p>
          <a:p>
            <a:endParaRPr lang="en-US" dirty="0"/>
          </a:p>
          <a:p>
            <a:r>
              <a:rPr lang="en-US" dirty="0" smtClean="0"/>
              <a:t>	Adjustment D/O	 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83" y="334107"/>
            <a:ext cx="7472118" cy="54512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General Trends</a:t>
            </a:r>
            <a:endParaRPr lang="en-US" sz="3200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883" y="1230922"/>
            <a:ext cx="72611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chemeClr val="tx1"/>
                </a:solidFill>
              </a:rPr>
              <a:t>There is a great need for emergency behavioral health: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>
                <a:latin typeface="Bahnschrift" panose="020B0502040204020203" pitchFamily="34" charset="0"/>
              </a:rPr>
              <a:t>Since January 2021: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	MVCS’s Enhance Urgent Care (M-F, 8A-8P) has conducted </a:t>
            </a:r>
            <a:r>
              <a:rPr lang="en-US" b="1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844</a:t>
            </a:r>
            <a:r>
              <a:rPr lang="en-US" dirty="0" smtClean="0">
                <a:latin typeface="Bahnschrift" panose="020B0502040204020203" pitchFamily="34" charset="0"/>
              </a:rPr>
              <a:t> Emergency 	Visits.  Comprising these visits were </a:t>
            </a:r>
            <a:r>
              <a:rPr lang="en-US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149</a:t>
            </a:r>
            <a:r>
              <a:rPr lang="en-US" dirty="0" smtClean="0">
                <a:latin typeface="Bahnschrift" panose="020B0502040204020203" pitchFamily="34" charset="0"/>
              </a:rPr>
              <a:t> unique child clients and </a:t>
            </a:r>
            <a:r>
              <a:rPr lang="en-US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250</a:t>
            </a:r>
            <a:r>
              <a:rPr lang="en-US" dirty="0" smtClean="0">
                <a:latin typeface="Bahnschrift" panose="020B0502040204020203" pitchFamily="34" charset="0"/>
              </a:rPr>
              <a:t> unique 	adult clients (N=399 Unique Clients).  Enhanced Urgent Care provides short-	term stabilizing services.  Unique clients may have multiple visits until they 	are stabilized and transferred to a permanent clinician.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	MVCS’ Emergency Services Program, which operated through March 22, 	2022:  </a:t>
            </a: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257</a:t>
            </a:r>
            <a:r>
              <a:rPr lang="en-US" dirty="0" smtClean="0">
                <a:latin typeface="Bahnschrift" panose="020B0502040204020203" pitchFamily="34" charset="0"/>
              </a:rPr>
              <a:t> Emergency Assessments, of which 67 were children and 190 were adult.  </a:t>
            </a:r>
          </a:p>
          <a:p>
            <a:r>
              <a:rPr lang="en-US" dirty="0">
                <a:latin typeface="Bahnschrift" panose="020B0502040204020203" pitchFamily="34" charset="0"/>
              </a:rPr>
              <a:t>	</a:t>
            </a:r>
            <a:r>
              <a:rPr lang="en-US" dirty="0" smtClean="0">
                <a:latin typeface="Bahnschrift" panose="020B0502040204020203" pitchFamily="34" charset="0"/>
              </a:rPr>
              <a:t>Hospitalization placements continue to be a difficult (trend – insufficient 	available inpatient beds).  Nearly 50% of Emergency Assessments required 	RE-Assessment, which means the patient boarded in the MVH Emergency 	Department while the program looked for an inpatient behavioral health bed.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	 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83" y="334107"/>
            <a:ext cx="7472118" cy="54512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General Trends</a:t>
            </a:r>
            <a:endParaRPr lang="en-US" sz="3200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883" y="1230922"/>
            <a:ext cx="726110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Telehealth is an important clinical approach: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u="sng" dirty="0" smtClean="0">
                <a:latin typeface="Bahnschrift" panose="020B0502040204020203" pitchFamily="34" charset="0"/>
              </a:rPr>
              <a:t>Type of Approach		Percentage (last 12 months)</a:t>
            </a:r>
          </a:p>
          <a:p>
            <a:r>
              <a:rPr lang="en-US" dirty="0">
                <a:latin typeface="Bahnschrift" panose="020B0502040204020203" pitchFamily="34" charset="0"/>
              </a:rPr>
              <a:t>	</a:t>
            </a:r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	</a:t>
            </a:r>
            <a:r>
              <a:rPr lang="en-US" dirty="0" smtClean="0">
                <a:latin typeface="Bahnschrift" panose="020B0502040204020203" pitchFamily="34" charset="0"/>
              </a:rPr>
              <a:t>Telehealth Services		52</a:t>
            </a:r>
          </a:p>
          <a:p>
            <a:r>
              <a:rPr lang="en-US" dirty="0">
                <a:latin typeface="Bahnschrift" panose="020B0502040204020203" pitchFamily="34" charset="0"/>
              </a:rPr>
              <a:t>	</a:t>
            </a:r>
            <a:r>
              <a:rPr lang="en-US" dirty="0" smtClean="0">
                <a:latin typeface="Bahnschrift" panose="020B0502040204020203" pitchFamily="34" charset="0"/>
              </a:rPr>
              <a:t>Office-Based		44</a:t>
            </a:r>
          </a:p>
          <a:p>
            <a:r>
              <a:rPr lang="en-US" dirty="0">
                <a:latin typeface="Bahnschrift" panose="020B0502040204020203" pitchFamily="34" charset="0"/>
              </a:rPr>
              <a:t>	</a:t>
            </a:r>
            <a:r>
              <a:rPr lang="en-US" dirty="0" smtClean="0">
                <a:latin typeface="Bahnschrift" panose="020B0502040204020203" pitchFamily="34" charset="0"/>
              </a:rPr>
              <a:t>Community-Based		  4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sz="1600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Psychiatry Services are important to Islanders:</a:t>
            </a:r>
            <a:r>
              <a:rPr lang="en-US" sz="1600" dirty="0" smtClean="0">
                <a:latin typeface="Bahnschrift" panose="020B0502040204020203" pitchFamily="34" charset="0"/>
              </a:rPr>
              <a:t>  </a:t>
            </a:r>
            <a:r>
              <a:rPr lang="en-US" dirty="0" smtClean="0">
                <a:latin typeface="Bahnschrift" panose="020B0502040204020203" pitchFamily="34" charset="0"/>
              </a:rPr>
              <a:t>304 unique clients received psychiatric services at MVCS in the last year.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		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sz="1600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A Diverse Range of Recovery-Oriented Services are Utilized for the Treatment of Substance Use Disorders.  In the last 12 months: </a:t>
            </a:r>
          </a:p>
          <a:p>
            <a:endParaRPr lang="en-US" b="1" cap="smal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Clients use Medication Assisted Treatment for Substance Use Disorders (N=18)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MVCS’ Peer Recovery Support Center (“The </a:t>
            </a:r>
            <a:r>
              <a:rPr lang="en-US" dirty="0">
                <a:solidFill>
                  <a:schemeClr val="accent6"/>
                </a:solidFill>
                <a:latin typeface="Bahnschrift" panose="020B0502040204020203" pitchFamily="34" charset="0"/>
              </a:rPr>
              <a:t>R</a:t>
            </a:r>
            <a:r>
              <a:rPr lang="en-US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ed House”) has grown exponentially since August 2021 and now has 134 Members.  Active programming occurs 7 days per week.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88 clients received Recovery Coaching at MVCS, with an average length of stay of 7 Months.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35 Clients participated in “New Paths” – MVCS’s adult outpatient group                          treatment for Substance Use Disorders.      </a:t>
            </a:r>
            <a:endParaRPr lang="en-US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83" y="334107"/>
            <a:ext cx="7472118" cy="54512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General Trends</a:t>
            </a:r>
            <a:endParaRPr lang="en-US" sz="3200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883" y="1230922"/>
            <a:ext cx="72611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T</a:t>
            </a:r>
            <a:r>
              <a:rPr lang="en-US" sz="1600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he Island also has Residents with serious mental health challenges</a:t>
            </a:r>
            <a:r>
              <a:rPr lang="en-US" sz="1600" b="1" cap="small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.  </a:t>
            </a:r>
            <a:r>
              <a:rPr lang="en-US" sz="12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MVCS’s Daybreak Clubhouse continues to serve approximately 22 Islanders on a daily basis.  Daybreak is a Member-driven Clubhouse with exceptional outcomes in support, service, skill development, volunteerism, and employment for adults living with mental health challenges. </a:t>
            </a:r>
          </a:p>
          <a:p>
            <a:endParaRPr lang="en-US" sz="1200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r>
              <a:rPr lang="en-US" sz="1600" b="1" cap="small" dirty="0">
                <a:solidFill>
                  <a:schemeClr val="tx1"/>
                </a:solidFill>
                <a:latin typeface="Bahnschrift" panose="020B0502040204020203" pitchFamily="34" charset="0"/>
              </a:rPr>
              <a:t>The Island has a sustained need for intervention and support related to domestic and sexual violence.  In the last year, </a:t>
            </a:r>
            <a:r>
              <a:rPr lang="en-US" sz="1200" u="sng" dirty="0">
                <a:solidFill>
                  <a:schemeClr val="accent6"/>
                </a:solidFill>
                <a:latin typeface="Bahnschrift" panose="020B0502040204020203" pitchFamily="34" charset="0"/>
              </a:rPr>
              <a:t>MVCS’ CONNECT to End Violence </a:t>
            </a:r>
            <a:r>
              <a:rPr lang="en-US" sz="1200" dirty="0">
                <a:solidFill>
                  <a:schemeClr val="accent6"/>
                </a:solidFill>
                <a:latin typeface="Bahnschrift" panose="020B0502040204020203" pitchFamily="34" charset="0"/>
              </a:rPr>
              <a:t>has served </a:t>
            </a:r>
            <a:r>
              <a:rPr lang="en-US" sz="1200" dirty="0">
                <a:solidFill>
                  <a:srgbClr val="00B050"/>
                </a:solidFill>
                <a:latin typeface="Bahnschrift" panose="020B0502040204020203" pitchFamily="34" charset="0"/>
              </a:rPr>
              <a:t>463</a:t>
            </a:r>
            <a:r>
              <a:rPr lang="en-US" sz="1200" dirty="0">
                <a:solidFill>
                  <a:schemeClr val="accent6"/>
                </a:solidFill>
                <a:latin typeface="Bahnschrift" panose="020B0502040204020203" pitchFamily="34" charset="0"/>
              </a:rPr>
              <a:t> unique clients; completed </a:t>
            </a:r>
            <a:r>
              <a:rPr lang="en-US" sz="1200" dirty="0">
                <a:solidFill>
                  <a:srgbClr val="00B050"/>
                </a:solidFill>
                <a:latin typeface="Bahnschrift" panose="020B0502040204020203" pitchFamily="34" charset="0"/>
              </a:rPr>
              <a:t>1908</a:t>
            </a:r>
            <a:r>
              <a:rPr lang="en-US" sz="1200" dirty="0">
                <a:solidFill>
                  <a:schemeClr val="accent6"/>
                </a:solidFill>
                <a:latin typeface="Bahnschrift" panose="020B0502040204020203" pitchFamily="34" charset="0"/>
              </a:rPr>
              <a:t> client contact appointments; and fielded </a:t>
            </a:r>
            <a:r>
              <a:rPr lang="en-US" sz="1200" dirty="0">
                <a:solidFill>
                  <a:srgbClr val="00B050"/>
                </a:solidFill>
                <a:latin typeface="Bahnschrift" panose="020B0502040204020203" pitchFamily="34" charset="0"/>
              </a:rPr>
              <a:t>256</a:t>
            </a:r>
            <a:r>
              <a:rPr lang="en-US" sz="1200" dirty="0">
                <a:solidFill>
                  <a:schemeClr val="accent6"/>
                </a:solidFill>
                <a:latin typeface="Bahnschrift" panose="020B0502040204020203" pitchFamily="34" charset="0"/>
              </a:rPr>
              <a:t> hotline calls.</a:t>
            </a:r>
          </a:p>
          <a:p>
            <a:endParaRPr lang="en-US" sz="1200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r>
              <a:rPr lang="en-US" sz="1200" dirty="0">
                <a:solidFill>
                  <a:schemeClr val="accent6"/>
                </a:solidFill>
                <a:latin typeface="Bahnschrift" panose="020B0502040204020203" pitchFamily="34" charset="0"/>
              </a:rPr>
              <a:t>Trends in these </a:t>
            </a:r>
            <a:r>
              <a:rPr lang="en-US" sz="12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cases reveal:</a:t>
            </a:r>
          </a:p>
          <a:p>
            <a:endParaRPr lang="en-US" sz="1200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Isolation, depression,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Difficulty accessing services due to wait lists.  Very difficult in cases where it was difficult for the child or family to disclose the need for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Stigma of the Island…the Island is a safe place and children here should have nothing to complain 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Insularity of the island (people know each other) breeds preconceived notions and affects how these children can be treated in society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When children and teens are sent “off island” for treatment, there is a spotlight on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Multiple generations under one roof and exposure to age-inappropriate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Bahnschrift" panose="020B0502040204020203" pitchFamily="34" charset="0"/>
              </a:rPr>
              <a:t>Continued presence of young adults at high school parties. General acceptance of this.   </a:t>
            </a:r>
          </a:p>
          <a:p>
            <a:r>
              <a:rPr lang="en-US" sz="1200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  </a:t>
            </a:r>
          </a:p>
          <a:p>
            <a:r>
              <a:rPr lang="en-US" dirty="0" smtClean="0"/>
              <a:t>	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83" y="334107"/>
            <a:ext cx="7472118" cy="54512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General Trends</a:t>
            </a:r>
            <a:endParaRPr lang="en-US" sz="3200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7392" y="879230"/>
            <a:ext cx="79130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r>
              <a:rPr lang="en-US" sz="1600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Island families need assistance with behavioral health, parenting education, parenting support, and overall resources related to social determinants of health (Employment; Housing; Food Security; transportation/off island medical care:</a:t>
            </a:r>
            <a:r>
              <a:rPr lang="en-US" sz="1600" dirty="0" smtClean="0">
                <a:latin typeface="Bahnschrift" panose="020B0502040204020203" pitchFamily="34" charset="0"/>
              </a:rPr>
              <a:t>  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In the last 12 months, the Island Wide Youth Collaborative (MVCS’ Family Resource Center) served </a:t>
            </a:r>
            <a:r>
              <a:rPr lang="en-US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822</a:t>
            </a:r>
            <a:r>
              <a:rPr lang="en-US" dirty="0" smtClean="0">
                <a:latin typeface="Bahnschrift" panose="020B0502040204020203" pitchFamily="34" charset="0"/>
              </a:rPr>
              <a:t> unique clients; facilitated </a:t>
            </a:r>
            <a:r>
              <a:rPr lang="en-US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3682</a:t>
            </a:r>
            <a:r>
              <a:rPr lang="en-US" dirty="0" smtClean="0">
                <a:latin typeface="Bahnschrift" panose="020B0502040204020203" pitchFamily="34" charset="0"/>
              </a:rPr>
              <a:t> client contacts; served </a:t>
            </a:r>
            <a:r>
              <a:rPr lang="en-US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104</a:t>
            </a:r>
            <a:r>
              <a:rPr lang="en-US" dirty="0" smtClean="0">
                <a:latin typeface="Bahnschrift" panose="020B0502040204020203" pitchFamily="34" charset="0"/>
              </a:rPr>
              <a:t> new families; and engaged </a:t>
            </a:r>
            <a:r>
              <a:rPr lang="en-US" dirty="0" smtClean="0">
                <a:solidFill>
                  <a:srgbClr val="00B050"/>
                </a:solidFill>
                <a:latin typeface="Bahnschrift" panose="020B0502040204020203" pitchFamily="34" charset="0"/>
              </a:rPr>
              <a:t>150</a:t>
            </a:r>
            <a:r>
              <a:rPr lang="en-US" dirty="0" smtClean="0">
                <a:latin typeface="Bahnschrift" panose="020B0502040204020203" pitchFamily="34" charset="0"/>
              </a:rPr>
              <a:t> new participants in programming.  Some of the emerging or sustained trends have included:</a:t>
            </a:r>
          </a:p>
          <a:p>
            <a:endParaRPr lang="en-US" sz="12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hnschrift" panose="020B0502040204020203" pitchFamily="34" charset="0"/>
              </a:rPr>
              <a:t>Lack of in-home supports and services for vulnerable families</a:t>
            </a: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hnschrift" panose="020B0502040204020203" pitchFamily="34" charset="0"/>
              </a:rPr>
              <a:t>Increased truancy and school avoidance in younger (Elementary School) children</a:t>
            </a: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hnschrift" panose="020B0502040204020203" pitchFamily="34" charset="0"/>
              </a:rPr>
              <a:t>Increased parental stress and conflict and/or implementation of parental boundaries</a:t>
            </a: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hnschrift" panose="020B0502040204020203" pitchFamily="34" charset="0"/>
              </a:rPr>
              <a:t>Attention deficits/problems</a:t>
            </a: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hnschrift" panose="020B0502040204020203" pitchFamily="34" charset="0"/>
              </a:rPr>
              <a:t>Chronic food insecurity; chronic housing insecurity; questionable landlord practices</a:t>
            </a: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hnschrift" panose="020B0502040204020203" pitchFamily="34" charset="0"/>
              </a:rPr>
              <a:t>Strained and/or struggling peer relationships as an artifact of COVID-19 and social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ahnschrift" panose="020B0502040204020203" pitchFamily="34" charset="0"/>
              </a:rPr>
              <a:t>Newly immigrated families struggling to acclimate to MV and to navigate supports for their children and family. Language barriers. Isolation</a:t>
            </a:r>
            <a:r>
              <a:rPr lang="en-US" sz="1200" dirty="0" smtClean="0">
                <a:latin typeface="Bahnschrift" panose="020B0502040204020203" pitchFamily="34" charset="0"/>
              </a:rPr>
              <a:t>.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		 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83" y="334107"/>
            <a:ext cx="7472118" cy="54512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General Trends</a:t>
            </a:r>
            <a:endParaRPr lang="en-US" sz="3200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883" y="1011115"/>
            <a:ext cx="7261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  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en-US" sz="1600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Related to the needs of Early Childhood</a:t>
            </a:r>
            <a:r>
              <a:rPr lang="en-US" b="1" cap="small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</a:p>
          <a:p>
            <a:endParaRPr lang="en-US" b="1" u="sng" cap="small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en-US" u="sng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MVCS’ Early Childhood programs </a:t>
            </a:r>
            <a:r>
              <a:rPr lang="en-US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see a significant number of children with developmental trauma related to parental substance use, mental illness, and/or domestic violence.  We have observed depressive symptoms, difficulties with self-regulation, difficulty building attachments, attention problems, nightmares, and difficulty sleeping and eating.  Housing instability is a primary destabilizing factor.    </a:t>
            </a:r>
            <a:endParaRPr lang="en-US" dirty="0">
              <a:solidFill>
                <a:schemeClr val="accent6"/>
              </a:solidFill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		 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96714" y="334107"/>
            <a:ext cx="8478714" cy="54512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Other Service Delivery Challenges</a:t>
            </a:r>
            <a:endParaRPr lang="en-US" sz="2800" b="1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403" y="1002323"/>
            <a:ext cx="807359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hnschrift" panose="020B0502040204020203" pitchFamily="34" charset="0"/>
              </a:rPr>
              <a:t>Dramatic shortage of behavioral health professionals</a:t>
            </a:r>
          </a:p>
          <a:p>
            <a:endParaRPr lang="en-US" sz="2000" dirty="0"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" panose="020B0502040204020203" pitchFamily="34" charset="0"/>
              </a:rPr>
              <a:t>Lack of affordable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" panose="020B0502040204020203" pitchFamily="34" charset="0"/>
              </a:rPr>
              <a:t>Inflation and health insurance costs. Increases in wages are imperceptible or non impactful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" panose="020B0502040204020203" pitchFamily="34" charset="0"/>
              </a:rPr>
              <a:t>Competitive environment. For profit entrants. Telehealth brings new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hnschrift" panose="020B0502040204020203" pitchFamily="34" charset="0"/>
              </a:rPr>
              <a:t>Fatigued clinicians leaving the sector  </a:t>
            </a:r>
          </a:p>
          <a:p>
            <a:pPr lvl="2"/>
            <a:endParaRPr lang="en-US" sz="2000" dirty="0" smtClean="0">
              <a:latin typeface="Bahnschrift" panose="020B0502040204020203" pitchFamily="34" charset="0"/>
            </a:endParaRPr>
          </a:p>
          <a:p>
            <a:pPr lvl="2"/>
            <a:r>
              <a:rPr lang="en-US" sz="2000" dirty="0">
                <a:latin typeface="Bahnschrift" panose="020B0502040204020203" pitchFamily="34" charset="0"/>
              </a:rPr>
              <a:t>Need for psychiatry, advanced practice nursing, and licensed professionals who choose community behavioral health over private practice</a:t>
            </a:r>
          </a:p>
          <a:p>
            <a:pPr lvl="2"/>
            <a:endParaRPr lang="en-US" sz="2000" dirty="0" smtClean="0">
              <a:latin typeface="Bahnschrift" panose="020B0502040204020203" pitchFamily="34" charset="0"/>
            </a:endParaRPr>
          </a:p>
          <a:p>
            <a:r>
              <a:rPr lang="en-US" sz="2000" dirty="0" smtClean="0">
                <a:latin typeface="Bahnschrift" panose="020B0502040204020203" pitchFamily="34" charset="0"/>
              </a:rPr>
              <a:t>Wait lists and inconsistency of programming (due to staffing deficits) leads to disengagement and disillusionment across client populations and </a:t>
            </a:r>
            <a:r>
              <a:rPr lang="en-US" sz="2000" dirty="0" smtClean="0">
                <a:latin typeface="Bahnschrift" panose="020B0502040204020203" pitchFamily="34" charset="0"/>
              </a:rPr>
              <a:t>across the broader community.</a:t>
            </a:r>
            <a:endParaRPr lang="en-US" sz="2000" dirty="0" smtClean="0">
              <a:latin typeface="Bahnschrift" panose="020B0502040204020203" pitchFamily="34" charset="0"/>
            </a:endParaRPr>
          </a:p>
          <a:p>
            <a:r>
              <a:rPr lang="en-US" sz="2400" dirty="0" smtClean="0"/>
              <a:t>  </a:t>
            </a:r>
          </a:p>
          <a:p>
            <a:pPr lvl="3"/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9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400664" y="1735392"/>
            <a:ext cx="7543800" cy="290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  <a:t/>
            </a:r>
            <a:br>
              <a:rPr lang="en-US" b="1" dirty="0" smtClean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US" sz="3200" b="1" cap="small" dirty="0" smtClean="0">
                <a:solidFill>
                  <a:schemeClr val="accent4"/>
                </a:solidFill>
                <a:latin typeface="Bahnschrift" panose="020B0502040204020203" pitchFamily="34" charset="0"/>
              </a:rPr>
              <a:t>Thank you…</a:t>
            </a:r>
            <a:endParaRPr sz="3200" b="1" dirty="0">
              <a:latin typeface="Bahnschrift" panose="020B0502040204020203" pitchFamily="34" charset="0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77" name="Google Shape;77;p1"/>
          <p:cNvSpPr txBox="1">
            <a:spLocks noGrp="1"/>
          </p:cNvSpPr>
          <p:nvPr>
            <p:ph type="subTitle" idx="1"/>
          </p:nvPr>
        </p:nvSpPr>
        <p:spPr>
          <a:xfrm>
            <a:off x="400664" y="518453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Beth </a:t>
            </a: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Folcarelli, PhD</a:t>
            </a:r>
            <a:endParaRPr sz="1200" b="1" dirty="0">
              <a:latin typeface="Bahnschrift" panose="020B0502040204020203" pitchFamily="34" charset="0"/>
            </a:endParaRP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Chief Executive </a:t>
            </a: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Officer</a:t>
            </a: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Martha’s Vineyard Community Services, Inc.</a:t>
            </a: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Presented to the Dukes County Health Council</a:t>
            </a:r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r>
              <a:rPr lang="en-US" sz="1200" b="1" dirty="0" smtClean="0">
                <a:solidFill>
                  <a:schemeClr val="accent6"/>
                </a:solidFill>
                <a:latin typeface="Bahnschrift" panose="020B0502040204020203" pitchFamily="34" charset="0"/>
              </a:rPr>
              <a:t>April 21, 2022</a:t>
            </a:r>
            <a:endParaRPr sz="1200" b="1" dirty="0">
              <a:solidFill>
                <a:schemeClr val="accent6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2838" cy="22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MVCS Branding">
      <a:dk1>
        <a:srgbClr val="003DA5"/>
      </a:dk1>
      <a:lt1>
        <a:srgbClr val="FFFFFF"/>
      </a:lt1>
      <a:dk2>
        <a:srgbClr val="003DA5"/>
      </a:dk2>
      <a:lt2>
        <a:srgbClr val="F3F2DC"/>
      </a:lt2>
      <a:accent1>
        <a:srgbClr val="0077C8"/>
      </a:accent1>
      <a:accent2>
        <a:srgbClr val="3A913F"/>
      </a:accent2>
      <a:accent3>
        <a:srgbClr val="E87722"/>
      </a:accent3>
      <a:accent4>
        <a:srgbClr val="A6192E"/>
      </a:accent4>
      <a:accent5>
        <a:srgbClr val="D8D8D8"/>
      </a:accent5>
      <a:accent6>
        <a:srgbClr val="3B3B4B"/>
      </a:accent6>
      <a:hlink>
        <a:srgbClr val="0000FF"/>
      </a:hlink>
      <a:folHlink>
        <a:srgbClr val="0077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1069</Words>
  <Application>Microsoft Office PowerPoint</Application>
  <PresentationFormat>On-screen Show (4:3)</PresentationFormat>
  <Paragraphs>135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Darker Grotesque</vt:lpstr>
      <vt:lpstr>Arial</vt:lpstr>
      <vt:lpstr>Wingdings</vt:lpstr>
      <vt:lpstr>Garamond</vt:lpstr>
      <vt:lpstr>Arial Rounded MT Bold</vt:lpstr>
      <vt:lpstr>Bahnschrift</vt:lpstr>
      <vt:lpstr>Calibri</vt:lpstr>
      <vt:lpstr>Adjacency</vt:lpstr>
      <vt:lpstr>      Behavioral Health Needs Martha’s vineyard 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Development, Marketing &amp; Communications</dc:title>
  <dc:creator>Taylor Achin</dc:creator>
  <cp:lastModifiedBy>Localadmin</cp:lastModifiedBy>
  <cp:revision>106</cp:revision>
  <cp:lastPrinted>2021-07-27T22:18:20Z</cp:lastPrinted>
  <dcterms:created xsi:type="dcterms:W3CDTF">2020-05-27T17:40:07Z</dcterms:created>
  <dcterms:modified xsi:type="dcterms:W3CDTF">2022-04-20T23:01:06Z</dcterms:modified>
</cp:coreProperties>
</file>