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09ac29571_2_69: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21" name="Google Shape;121;g1109ac29571_2_69: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09ac29571_2_152: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85" name="Google Shape;185;g1109ac29571_2_152: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09ac29571_2_157: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91" name="Google Shape;191;g1109ac29571_2_157: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09ac29571_2_161: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96" name="Google Shape;196;g1109ac29571_2_161: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09ac29571_2_170: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202" name="Google Shape;202;g1109ac29571_2_170: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09ac29571_2_176: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209" name="Google Shape;209;g1109ac29571_2_176: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09ac29571_2_182: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216" name="Google Shape;216;g1109ac29571_2_182: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09ac29571_2_188: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223" name="Google Shape;223;g1109ac29571_2_188: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09ac29571_2_192: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109ac29571_2_192:notes"/>
          <p:cNvSpPr txBox="1"/>
          <p:nvPr>
            <p:ph idx="1" type="body"/>
          </p:nvPr>
        </p:nvSpPr>
        <p:spPr>
          <a:xfrm>
            <a:off x="685800" y="4343400"/>
            <a:ext cx="5486400" cy="4114800"/>
          </a:xfrm>
          <a:prstGeom prst="rect">
            <a:avLst/>
          </a:prstGeom>
          <a:noFill/>
          <a:ln>
            <a:noFill/>
          </a:ln>
        </p:spPr>
        <p:txBody>
          <a:bodyPr anchorCtr="0" anchor="t" bIns="45625" lIns="91250" spcFirstLastPara="1" rIns="91250" wrap="square" tIns="45625">
            <a:noAutofit/>
          </a:bodyPr>
          <a:lstStyle/>
          <a:p>
            <a:pPr indent="0" lvl="0" marL="0" rtl="0" algn="l">
              <a:spcBef>
                <a:spcPts val="0"/>
              </a:spcBef>
              <a:spcAft>
                <a:spcPts val="0"/>
              </a:spcAft>
              <a:buNone/>
            </a:pPr>
            <a:r>
              <a:t/>
            </a:r>
            <a:endParaRPr sz="1400"/>
          </a:p>
        </p:txBody>
      </p:sp>
      <p:sp>
        <p:nvSpPr>
          <p:cNvPr id="229" name="Google Shape;229;g1109ac29571_2_192:notes"/>
          <p:cNvSpPr txBox="1"/>
          <p:nvPr>
            <p:ph idx="12" type="sldNum"/>
          </p:nvPr>
        </p:nvSpPr>
        <p:spPr>
          <a:xfrm>
            <a:off x="3884613" y="8685213"/>
            <a:ext cx="2971800" cy="457200"/>
          </a:xfrm>
          <a:prstGeom prst="rect">
            <a:avLst/>
          </a:prstGeom>
          <a:noFill/>
          <a:ln>
            <a:noFill/>
          </a:ln>
        </p:spPr>
        <p:txBody>
          <a:bodyPr anchorCtr="0" anchor="b" bIns="45625" lIns="91250" spcFirstLastPara="1" rIns="91250" wrap="square" tIns="45625">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09ac29571_2_88: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34" name="Google Shape;134;g1109ac29571_2_88: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09ac29571_2_99: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40" name="Google Shape;140;g1109ac29571_2_99: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09ac29571_2_105: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47" name="Google Shape;147;g1109ac29571_2_105: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09ac29571_2_109: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109ac29571_2_109:notes"/>
          <p:cNvSpPr txBox="1"/>
          <p:nvPr>
            <p:ph idx="1" type="body"/>
          </p:nvPr>
        </p:nvSpPr>
        <p:spPr>
          <a:xfrm>
            <a:off x="685800" y="4343400"/>
            <a:ext cx="5486400" cy="4114800"/>
          </a:xfrm>
          <a:prstGeom prst="rect">
            <a:avLst/>
          </a:prstGeom>
          <a:noFill/>
          <a:ln>
            <a:noFill/>
          </a:ln>
        </p:spPr>
        <p:txBody>
          <a:bodyPr anchorCtr="0" anchor="t" bIns="45625" lIns="91250" spcFirstLastPara="1" rIns="91250" wrap="square" tIns="45625">
            <a:noAutofit/>
          </a:bodyPr>
          <a:lstStyle/>
          <a:p>
            <a:pPr indent="0" lvl="0" marL="0" rtl="0" algn="l">
              <a:spcBef>
                <a:spcPts val="0"/>
              </a:spcBef>
              <a:spcAft>
                <a:spcPts val="0"/>
              </a:spcAft>
              <a:buNone/>
            </a:pPr>
            <a:r>
              <a:t/>
            </a:r>
            <a:endParaRPr sz="1400"/>
          </a:p>
        </p:txBody>
      </p:sp>
      <p:sp>
        <p:nvSpPr>
          <p:cNvPr id="153" name="Google Shape;153;g1109ac29571_2_109:notes"/>
          <p:cNvSpPr txBox="1"/>
          <p:nvPr>
            <p:ph idx="12" type="sldNum"/>
          </p:nvPr>
        </p:nvSpPr>
        <p:spPr>
          <a:xfrm>
            <a:off x="3884613" y="8685213"/>
            <a:ext cx="2971800" cy="457200"/>
          </a:xfrm>
          <a:prstGeom prst="rect">
            <a:avLst/>
          </a:prstGeom>
          <a:noFill/>
          <a:ln>
            <a:noFill/>
          </a:ln>
        </p:spPr>
        <p:txBody>
          <a:bodyPr anchorCtr="0" anchor="b" bIns="45625" lIns="91250" spcFirstLastPara="1" rIns="91250" wrap="square" tIns="45625">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09ac29571_2_114: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58" name="Google Shape;158;g1109ac29571_2_114: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09ac29571_2_120: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65" name="Google Shape;165;g1109ac29571_2_120: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09ac29571_2_130: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72" name="Google Shape;172;g1109ac29571_2_130: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09ac29571_2_147:notes"/>
          <p:cNvSpPr txBox="1"/>
          <p:nvPr>
            <p:ph idx="1" type="body"/>
          </p:nvPr>
        </p:nvSpPr>
        <p:spPr>
          <a:xfrm>
            <a:off x="685800" y="4343400"/>
            <a:ext cx="5486400" cy="4114800"/>
          </a:xfrm>
          <a:prstGeom prst="rect">
            <a:avLst/>
          </a:prstGeom>
        </p:spPr>
        <p:txBody>
          <a:bodyPr anchorCtr="0" anchor="t" bIns="88825" lIns="88825" spcFirstLastPara="1" rIns="88825" wrap="square" tIns="88825">
            <a:noAutofit/>
          </a:bodyPr>
          <a:lstStyle/>
          <a:p>
            <a:pPr indent="0" lvl="0" marL="0" rtl="0" algn="l">
              <a:spcBef>
                <a:spcPts val="0"/>
              </a:spcBef>
              <a:spcAft>
                <a:spcPts val="0"/>
              </a:spcAft>
              <a:buNone/>
            </a:pPr>
            <a:r>
              <a:t/>
            </a:r>
            <a:endParaRPr/>
          </a:p>
        </p:txBody>
      </p:sp>
      <p:sp>
        <p:nvSpPr>
          <p:cNvPr id="179" name="Google Shape;179;g1109ac29571_2_147:notes"/>
          <p:cNvSpPr/>
          <p:nvPr>
            <p:ph idx="2" type="sldImg"/>
          </p:nvPr>
        </p:nvSpPr>
        <p:spPr>
          <a:xfrm>
            <a:off x="403563" y="685257"/>
            <a:ext cx="6050875" cy="34293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5"/>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6"/>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5" name="Google Shape;65;p16"/>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6"/>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6"/>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1" name="Google Shape;71;p17"/>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 name="Google Shape;72;p17"/>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7"/>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7"/>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5" name="Shape 75"/>
        <p:cNvGrpSpPr/>
        <p:nvPr/>
      </p:nvGrpSpPr>
      <p:grpSpPr>
        <a:xfrm>
          <a:off x="0" y="0"/>
          <a:ext cx="0" cy="0"/>
          <a:chOff x="0" y="0"/>
          <a:chExt cx="0" cy="0"/>
        </a:xfrm>
      </p:grpSpPr>
      <p:sp>
        <p:nvSpPr>
          <p:cNvPr id="76" name="Google Shape;76;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8" name="Google Shape;78;p1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9" name="Google Shape;79;p18"/>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0" name="Google Shape;80;p18"/>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1" name="Google Shape;81;p18"/>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9"/>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9"/>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20"/>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20"/>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20"/>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21"/>
          <p:cNvSpPr txBox="1"/>
          <p:nvPr>
            <p:ph type="title"/>
          </p:nvPr>
        </p:nvSpPr>
        <p:spPr>
          <a:xfrm>
            <a:off x="457200" y="204788"/>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6" name="Google Shape;96;p21"/>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7" name="Google Shape;97;p21"/>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1"/>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21"/>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22"/>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2"/>
          <p:cNvSpPr/>
          <p:nvPr>
            <p:ph idx="2" type="pic"/>
          </p:nvPr>
        </p:nvSpPr>
        <p:spPr>
          <a:xfrm>
            <a:off x="1792288" y="459581"/>
            <a:ext cx="5486400" cy="3086100"/>
          </a:xfrm>
          <a:prstGeom prst="rect">
            <a:avLst/>
          </a:prstGeom>
          <a:noFill/>
          <a:ln>
            <a:noFill/>
          </a:ln>
        </p:spPr>
      </p:sp>
      <p:sp>
        <p:nvSpPr>
          <p:cNvPr id="103" name="Google Shape;103;p22"/>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4" name="Google Shape;104;p22"/>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2"/>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22"/>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3"/>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23"/>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3"/>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3"/>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24"/>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4"/>
          <p:cNvSpPr txBox="1"/>
          <p:nvPr>
            <p:ph idx="1" type="body"/>
          </p:nvPr>
        </p:nvSpPr>
        <p:spPr>
          <a:xfrm rot="5400000">
            <a:off x="1272778" y="-609600"/>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4"/>
          <p:cNvSpPr txBox="1"/>
          <p:nvPr>
            <p:ph idx="10" type="dt"/>
          </p:nvPr>
        </p:nvSpPr>
        <p:spPr>
          <a:xfrm>
            <a:off x="457200" y="4767263"/>
            <a:ext cx="2133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4"/>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4"/>
          <p:cNvSpPr txBox="1"/>
          <p:nvPr>
            <p:ph idx="12" type="sldNum"/>
          </p:nvPr>
        </p:nvSpPr>
        <p:spPr>
          <a:xfrm>
            <a:off x="6553200" y="4767263"/>
            <a:ext cx="21336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8.png"/><Relationship Id="rId2" Type="http://schemas.openxmlformats.org/officeDocument/2006/relationships/image" Target="../media/image6.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nvSpPr>
        <p:spPr>
          <a:xfrm>
            <a:off x="2819400" y="4964905"/>
            <a:ext cx="3505200" cy="1785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000" u="none" cap="none" strike="noStrike">
                <a:solidFill>
                  <a:srgbClr val="888888"/>
                </a:solidFill>
                <a:latin typeface="Arial"/>
                <a:ea typeface="Arial"/>
                <a:cs typeface="Arial"/>
                <a:sym typeface="Arial"/>
              </a:rPr>
              <a:t>© 2020 JF&amp;CS of Greater Boston. All rights reserved.</a:t>
            </a:r>
            <a:endParaRPr/>
          </a:p>
        </p:txBody>
      </p:sp>
      <p:pic>
        <p:nvPicPr>
          <p:cNvPr id="54" name="Google Shape;54;p13"/>
          <p:cNvPicPr preferRelativeResize="0"/>
          <p:nvPr/>
        </p:nvPicPr>
        <p:blipFill rotWithShape="1">
          <a:blip r:embed="rId1">
            <a:alphaModFix/>
          </a:blip>
          <a:srcRect b="0" l="0" r="0" t="0"/>
          <a:stretch/>
        </p:blipFill>
        <p:spPr>
          <a:xfrm>
            <a:off x="7543800" y="4667879"/>
            <a:ext cx="1028700" cy="373761"/>
          </a:xfrm>
          <a:prstGeom prst="rect">
            <a:avLst/>
          </a:prstGeom>
          <a:noFill/>
          <a:ln>
            <a:noFill/>
          </a:ln>
        </p:spPr>
      </p:pic>
      <p:pic>
        <p:nvPicPr>
          <p:cNvPr id="55" name="Google Shape;55;p13"/>
          <p:cNvPicPr preferRelativeResize="0"/>
          <p:nvPr/>
        </p:nvPicPr>
        <p:blipFill rotWithShape="1">
          <a:blip r:embed="rId2">
            <a:alphaModFix/>
          </a:blip>
          <a:srcRect b="0" l="0" r="0" t="0"/>
          <a:stretch/>
        </p:blipFill>
        <p:spPr>
          <a:xfrm>
            <a:off x="0" y="0"/>
            <a:ext cx="6858000" cy="1691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www.dementiafriendsma.org/" TargetMode="External"/><Relationship Id="rId4" Type="http://schemas.openxmlformats.org/officeDocument/2006/relationships/image" Target="../media/image14.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alz.org/10-signs-symptoms-alzheimers-dementia.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www.youtube.com/watch?v=4oIrRTayLJ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rotWithShape="1">
          <a:blip r:embed="rId3">
            <a:alphaModFix/>
          </a:blip>
          <a:srcRect b="0" l="0" r="0" t="0"/>
          <a:stretch/>
        </p:blipFill>
        <p:spPr>
          <a:xfrm>
            <a:off x="5131613" y="288717"/>
            <a:ext cx="2588128" cy="1001335"/>
          </a:xfrm>
          <a:prstGeom prst="rect">
            <a:avLst/>
          </a:prstGeom>
          <a:noFill/>
          <a:ln>
            <a:noFill/>
          </a:ln>
        </p:spPr>
      </p:pic>
      <p:sp>
        <p:nvSpPr>
          <p:cNvPr id="124" name="Google Shape;124;p25"/>
          <p:cNvSpPr/>
          <p:nvPr/>
        </p:nvSpPr>
        <p:spPr>
          <a:xfrm>
            <a:off x="331658" y="789384"/>
            <a:ext cx="8462797" cy="16889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3600" u="none" cap="none" strike="noStrike">
                <a:solidFill>
                  <a:srgbClr val="0070C0"/>
                </a:solidFill>
                <a:latin typeface="Arial"/>
                <a:ea typeface="Arial"/>
                <a:cs typeface="Arial"/>
                <a:sym typeface="Arial"/>
              </a:rPr>
              <a:t>Welcome!</a:t>
            </a:r>
            <a:endParaRPr sz="3600">
              <a:solidFill>
                <a:srgbClr val="0070C0"/>
              </a:solidFill>
              <a:latin typeface="Arial"/>
              <a:ea typeface="Arial"/>
              <a:cs typeface="Arial"/>
              <a:sym typeface="Arial"/>
            </a:endParaRPr>
          </a:p>
          <a:p>
            <a:pPr indent="0" lvl="0" marL="63500" marR="0" rtl="0" algn="just">
              <a:lnSpc>
                <a:spcPct val="55555"/>
              </a:lnSpc>
              <a:spcBef>
                <a:spcPts val="0"/>
              </a:spcBef>
              <a:spcAft>
                <a:spcPts val="0"/>
              </a:spcAft>
              <a:buNone/>
            </a:pP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 sz="2400">
                <a:solidFill>
                  <a:srgbClr val="0070C0"/>
                </a:solidFill>
                <a:latin typeface="Arial"/>
                <a:ea typeface="Arial"/>
                <a:cs typeface="Arial"/>
                <a:sym typeface="Arial"/>
              </a:rPr>
              <a:t>Dementia Friends</a:t>
            </a:r>
            <a:r>
              <a:rPr lang="en" sz="2400">
                <a:solidFill>
                  <a:schemeClr val="dk1"/>
                </a:solidFill>
                <a:latin typeface="Arial"/>
                <a:ea typeface="Arial"/>
                <a:cs typeface="Arial"/>
                <a:sym typeface="Arial"/>
              </a:rPr>
              <a:t> is a global movement that was developed by the Alzheimer’s Society in the United Kingdom, with origins in Japan’s Dementia Supporter program. It is now underway in the United States.</a:t>
            </a:r>
            <a:endParaRPr/>
          </a:p>
        </p:txBody>
      </p:sp>
      <p:pic>
        <p:nvPicPr>
          <p:cNvPr id="125" name="Google Shape;125;p25"/>
          <p:cNvPicPr preferRelativeResize="0"/>
          <p:nvPr/>
        </p:nvPicPr>
        <p:blipFill rotWithShape="1">
          <a:blip r:embed="rId4">
            <a:alphaModFix/>
          </a:blip>
          <a:srcRect b="0" l="0" r="0" t="0"/>
          <a:stretch/>
        </p:blipFill>
        <p:spPr>
          <a:xfrm>
            <a:off x="2710132" y="2997021"/>
            <a:ext cx="1578406" cy="1148233"/>
          </a:xfrm>
          <a:prstGeom prst="rect">
            <a:avLst/>
          </a:prstGeom>
          <a:noFill/>
          <a:ln>
            <a:noFill/>
          </a:ln>
        </p:spPr>
      </p:pic>
      <p:pic>
        <p:nvPicPr>
          <p:cNvPr id="126" name="Google Shape;126;p25"/>
          <p:cNvPicPr preferRelativeResize="0"/>
          <p:nvPr/>
        </p:nvPicPr>
        <p:blipFill rotWithShape="1">
          <a:blip r:embed="rId5">
            <a:alphaModFix/>
          </a:blip>
          <a:srcRect b="0" l="0" r="0" t="0"/>
          <a:stretch/>
        </p:blipFill>
        <p:spPr>
          <a:xfrm>
            <a:off x="4670309" y="3003521"/>
            <a:ext cx="1321120" cy="1148233"/>
          </a:xfrm>
          <a:prstGeom prst="rect">
            <a:avLst/>
          </a:prstGeom>
          <a:noFill/>
          <a:ln>
            <a:noFill/>
          </a:ln>
        </p:spPr>
      </p:pic>
      <p:pic>
        <p:nvPicPr>
          <p:cNvPr id="127" name="Google Shape;127;p25"/>
          <p:cNvPicPr preferRelativeResize="0"/>
          <p:nvPr/>
        </p:nvPicPr>
        <p:blipFill rotWithShape="1">
          <a:blip r:embed="rId6">
            <a:alphaModFix/>
          </a:blip>
          <a:srcRect b="0" l="0" r="0" t="0"/>
          <a:stretch/>
        </p:blipFill>
        <p:spPr>
          <a:xfrm>
            <a:off x="798842" y="2990521"/>
            <a:ext cx="1301984" cy="1161228"/>
          </a:xfrm>
          <a:prstGeom prst="rect">
            <a:avLst/>
          </a:prstGeom>
          <a:noFill/>
          <a:ln>
            <a:noFill/>
          </a:ln>
        </p:spPr>
      </p:pic>
      <p:pic>
        <p:nvPicPr>
          <p:cNvPr id="128" name="Google Shape;128;p25"/>
          <p:cNvPicPr preferRelativeResize="0"/>
          <p:nvPr/>
        </p:nvPicPr>
        <p:blipFill rotWithShape="1">
          <a:blip r:embed="rId7">
            <a:alphaModFix/>
          </a:blip>
          <a:srcRect b="0" l="0" r="0" t="0"/>
          <a:stretch/>
        </p:blipFill>
        <p:spPr>
          <a:xfrm>
            <a:off x="331659" y="4059286"/>
            <a:ext cx="2655917" cy="1084219"/>
          </a:xfrm>
          <a:prstGeom prst="rect">
            <a:avLst/>
          </a:prstGeom>
          <a:noFill/>
          <a:ln>
            <a:noFill/>
          </a:ln>
        </p:spPr>
      </p:pic>
      <p:pic>
        <p:nvPicPr>
          <p:cNvPr id="129" name="Google Shape;129;p25"/>
          <p:cNvPicPr preferRelativeResize="0"/>
          <p:nvPr/>
        </p:nvPicPr>
        <p:blipFill rotWithShape="1">
          <a:blip r:embed="rId8">
            <a:alphaModFix/>
          </a:blip>
          <a:srcRect b="0" l="0" r="0" t="0"/>
          <a:stretch/>
        </p:blipFill>
        <p:spPr>
          <a:xfrm>
            <a:off x="4327907" y="3824802"/>
            <a:ext cx="2659325" cy="1148233"/>
          </a:xfrm>
          <a:prstGeom prst="rect">
            <a:avLst/>
          </a:prstGeom>
          <a:noFill/>
          <a:ln>
            <a:noFill/>
          </a:ln>
        </p:spPr>
      </p:pic>
      <p:pic>
        <p:nvPicPr>
          <p:cNvPr id="130" name="Google Shape;130;p25"/>
          <p:cNvPicPr preferRelativeResize="0"/>
          <p:nvPr/>
        </p:nvPicPr>
        <p:blipFill rotWithShape="1">
          <a:blip r:embed="rId9">
            <a:alphaModFix/>
          </a:blip>
          <a:srcRect b="0" l="0" r="0" t="0"/>
          <a:stretch/>
        </p:blipFill>
        <p:spPr>
          <a:xfrm>
            <a:off x="5991428" y="2752549"/>
            <a:ext cx="1866617" cy="1180024"/>
          </a:xfrm>
          <a:prstGeom prst="rect">
            <a:avLst/>
          </a:prstGeom>
          <a:noFill/>
          <a:ln>
            <a:noFill/>
          </a:ln>
        </p:spPr>
      </p:pic>
      <p:pic>
        <p:nvPicPr>
          <p:cNvPr id="131" name="Google Shape;131;p25"/>
          <p:cNvPicPr preferRelativeResize="0"/>
          <p:nvPr/>
        </p:nvPicPr>
        <p:blipFill rotWithShape="1">
          <a:blip r:embed="rId10">
            <a:alphaModFix/>
          </a:blip>
          <a:srcRect b="0" l="0" r="0" t="0"/>
          <a:stretch/>
        </p:blipFill>
        <p:spPr>
          <a:xfrm>
            <a:off x="7663292" y="3735564"/>
            <a:ext cx="848373" cy="8296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p:nvPr/>
        </p:nvSpPr>
        <p:spPr>
          <a:xfrm>
            <a:off x="465511" y="232168"/>
            <a:ext cx="8212975"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rgbClr val="407BC2"/>
                </a:solidFill>
                <a:latin typeface="Arial"/>
                <a:ea typeface="Arial"/>
                <a:cs typeface="Arial"/>
                <a:sym typeface="Arial"/>
              </a:rPr>
              <a:t>Communication</a:t>
            </a:r>
            <a:endParaRPr sz="2500">
              <a:solidFill>
                <a:schemeClr val="dk1"/>
              </a:solidFill>
              <a:latin typeface="Arial"/>
              <a:ea typeface="Arial"/>
              <a:cs typeface="Arial"/>
              <a:sym typeface="Arial"/>
            </a:endParaRPr>
          </a:p>
        </p:txBody>
      </p:sp>
      <p:sp>
        <p:nvSpPr>
          <p:cNvPr id="188" name="Google Shape;188;p34"/>
          <p:cNvSpPr/>
          <p:nvPr/>
        </p:nvSpPr>
        <p:spPr>
          <a:xfrm>
            <a:off x="465512" y="855629"/>
            <a:ext cx="8212974" cy="35779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chemeClr val="dk1"/>
                </a:solidFill>
                <a:latin typeface="Arial"/>
                <a:ea typeface="Arial"/>
                <a:cs typeface="Arial"/>
                <a:sym typeface="Arial"/>
              </a:rPr>
              <a:t>Consider these tips when communicating with a person who is living with dementia.</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 sz="2400">
                <a:solidFill>
                  <a:schemeClr val="dk1"/>
                </a:solidFill>
                <a:latin typeface="Arial"/>
                <a:ea typeface="Arial"/>
                <a:cs typeface="Arial"/>
                <a:sym typeface="Arial"/>
              </a:rPr>
              <a:t> </a:t>
            </a:r>
            <a:endParaRPr/>
          </a:p>
          <a:p>
            <a:pPr indent="0" lvl="0" marL="0" marR="0" rtl="0" algn="l">
              <a:spcBef>
                <a:spcPts val="0"/>
              </a:spcBef>
              <a:spcAft>
                <a:spcPts val="0"/>
              </a:spcAft>
              <a:buNone/>
            </a:pPr>
            <a:r>
              <a:rPr b="1" lang="en" sz="2000">
                <a:solidFill>
                  <a:schemeClr val="dk1"/>
                </a:solidFill>
                <a:latin typeface="Arial"/>
                <a:ea typeface="Arial"/>
                <a:cs typeface="Arial"/>
                <a:sym typeface="Arial"/>
              </a:rPr>
              <a:t>Treat the person with dignity and respect. </a:t>
            </a:r>
            <a:r>
              <a:rPr lang="en" sz="2000">
                <a:solidFill>
                  <a:schemeClr val="dk1"/>
                </a:solidFill>
                <a:latin typeface="Arial"/>
                <a:ea typeface="Arial"/>
                <a:cs typeface="Arial"/>
                <a:sym typeface="Arial"/>
              </a:rPr>
              <a:t>Avoid talking past the person as if he or she isn’t there. Include the person in the conversation. </a:t>
            </a:r>
            <a:endParaRPr sz="1000"/>
          </a:p>
          <a:p>
            <a:pPr indent="0" lvl="0" marL="0" marR="0" rtl="0" algn="l">
              <a:spcBef>
                <a:spcPts val="0"/>
              </a:spcBef>
              <a:spcAft>
                <a:spcPts val="0"/>
              </a:spcAft>
              <a:buNone/>
            </a:pPr>
            <a:r>
              <a:rPr lang="en" sz="400">
                <a:solidFill>
                  <a:schemeClr val="dk1"/>
                </a:solidFill>
                <a:latin typeface="Arial"/>
                <a:ea typeface="Arial"/>
                <a:cs typeface="Arial"/>
                <a:sym typeface="Arial"/>
              </a:rPr>
              <a:t> </a:t>
            </a:r>
            <a:endParaRPr sz="1000"/>
          </a:p>
          <a:p>
            <a:pPr indent="0" lvl="0" marL="0" marR="0" rtl="0" algn="l">
              <a:spcBef>
                <a:spcPts val="0"/>
              </a:spcBef>
              <a:spcAft>
                <a:spcPts val="0"/>
              </a:spcAft>
              <a:buNone/>
            </a:pPr>
            <a:r>
              <a:rPr b="1" lang="en" sz="2000">
                <a:solidFill>
                  <a:schemeClr val="dk1"/>
                </a:solidFill>
                <a:latin typeface="Arial"/>
                <a:ea typeface="Arial"/>
                <a:cs typeface="Arial"/>
                <a:sym typeface="Arial"/>
              </a:rPr>
              <a:t>Be aware of your feelings. </a:t>
            </a:r>
            <a:r>
              <a:rPr lang="en" sz="2000">
                <a:solidFill>
                  <a:schemeClr val="dk1"/>
                </a:solidFill>
                <a:latin typeface="Arial"/>
                <a:ea typeface="Arial"/>
                <a:cs typeface="Arial"/>
                <a:sym typeface="Arial"/>
              </a:rPr>
              <a:t>Your tone of voice may communicate your attitude. Use positive, friendly facial expressions.</a:t>
            </a:r>
            <a:endParaRPr sz="1000"/>
          </a:p>
          <a:p>
            <a:pPr indent="0" lvl="0" marL="0" marR="0" rtl="0" algn="l">
              <a:spcBef>
                <a:spcPts val="0"/>
              </a:spcBef>
              <a:spcAft>
                <a:spcPts val="0"/>
              </a:spcAft>
              <a:buNone/>
            </a:pPr>
            <a:r>
              <a:rPr lang="en" sz="400">
                <a:solidFill>
                  <a:schemeClr val="dk1"/>
                </a:solidFill>
                <a:latin typeface="Arial"/>
                <a:ea typeface="Arial"/>
                <a:cs typeface="Arial"/>
                <a:sym typeface="Arial"/>
              </a:rPr>
              <a:t>  </a:t>
            </a:r>
            <a:endParaRPr sz="1000"/>
          </a:p>
          <a:p>
            <a:pPr indent="0" lvl="0" marL="0" marR="0" rtl="0" algn="l">
              <a:spcBef>
                <a:spcPts val="0"/>
              </a:spcBef>
              <a:spcAft>
                <a:spcPts val="0"/>
              </a:spcAft>
              <a:buNone/>
            </a:pPr>
            <a:r>
              <a:rPr b="1" lang="en" sz="2000">
                <a:solidFill>
                  <a:schemeClr val="dk1"/>
                </a:solidFill>
                <a:latin typeface="Arial"/>
                <a:ea typeface="Arial"/>
                <a:cs typeface="Arial"/>
                <a:sym typeface="Arial"/>
              </a:rPr>
              <a:t>Be patient and supportive. </a:t>
            </a:r>
            <a:r>
              <a:rPr lang="en" sz="2000">
                <a:solidFill>
                  <a:schemeClr val="dk1"/>
                </a:solidFill>
                <a:latin typeface="Arial"/>
                <a:ea typeface="Arial"/>
                <a:cs typeface="Arial"/>
                <a:sym typeface="Arial"/>
              </a:rPr>
              <a:t>Let the person know that you are listening, that you care about what they’re saying, and you want to understand. Be careful not to interrupt.</a:t>
            </a:r>
            <a:endParaRPr sz="2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p:nvPr/>
        </p:nvSpPr>
        <p:spPr>
          <a:xfrm>
            <a:off x="332509" y="413467"/>
            <a:ext cx="8528858" cy="43165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1900" u="none" cap="none" strike="noStrike">
                <a:solidFill>
                  <a:srgbClr val="000000"/>
                </a:solidFill>
                <a:latin typeface="Arial"/>
                <a:ea typeface="Arial"/>
                <a:cs typeface="Arial"/>
                <a:sym typeface="Arial"/>
              </a:rPr>
              <a:t>Offer comfort and reassurance. </a:t>
            </a:r>
            <a:r>
              <a:rPr b="0" i="0" lang="en" sz="1900" u="none" cap="none" strike="noStrike">
                <a:solidFill>
                  <a:srgbClr val="000000"/>
                </a:solidFill>
                <a:latin typeface="Arial"/>
                <a:ea typeface="Arial"/>
                <a:cs typeface="Arial"/>
                <a:sym typeface="Arial"/>
              </a:rPr>
              <a:t>If the person is having trouble communicating, reassure them that it’s okay and encourage them to continue.</a:t>
            </a:r>
            <a:endParaRPr sz="1100"/>
          </a:p>
          <a:p>
            <a:pPr indent="0" lvl="0" marL="0" marR="0" rtl="0" algn="l">
              <a:lnSpc>
                <a:spcPct val="100000"/>
              </a:lnSpc>
              <a:spcBef>
                <a:spcPts val="0"/>
              </a:spcBef>
              <a:spcAft>
                <a:spcPts val="0"/>
              </a:spcAft>
              <a:buClr>
                <a:srgbClr val="000000"/>
              </a:buClr>
              <a:buSzPts val="800"/>
              <a:buFont typeface="Arial"/>
              <a:buNone/>
            </a:pPr>
            <a:r>
              <a:rPr b="0" i="0" lang="en" sz="5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Clr>
                <a:srgbClr val="000000"/>
              </a:buClr>
              <a:buSzPts val="2200"/>
              <a:buFont typeface="Arial"/>
              <a:buNone/>
            </a:pPr>
            <a:r>
              <a:rPr b="1" i="0" lang="en" sz="1900" u="none" cap="none" strike="noStrike">
                <a:solidFill>
                  <a:srgbClr val="000000"/>
                </a:solidFill>
                <a:latin typeface="Arial"/>
                <a:ea typeface="Arial"/>
                <a:cs typeface="Arial"/>
                <a:sym typeface="Arial"/>
              </a:rPr>
              <a:t>Avoid criticizing or correcting. </a:t>
            </a:r>
            <a:r>
              <a:rPr b="0" i="0" lang="en" sz="1900" u="none" cap="none" strike="noStrike">
                <a:solidFill>
                  <a:srgbClr val="000000"/>
                </a:solidFill>
                <a:latin typeface="Arial"/>
                <a:ea typeface="Arial"/>
                <a:cs typeface="Arial"/>
                <a:sym typeface="Arial"/>
              </a:rPr>
              <a:t>Don’t tell the person that what they are saying is incorrect. Instead, listen and try to find the meaning in what is being said. “Focus on the feelings, not the facts.”</a:t>
            </a:r>
            <a:endParaRPr sz="1100"/>
          </a:p>
          <a:p>
            <a:pPr indent="0" lvl="0" marL="0" marR="0" rtl="0" algn="l">
              <a:lnSpc>
                <a:spcPct val="100000"/>
              </a:lnSpc>
              <a:spcBef>
                <a:spcPts val="0"/>
              </a:spcBef>
              <a:spcAft>
                <a:spcPts val="0"/>
              </a:spcAft>
              <a:buClr>
                <a:srgbClr val="000000"/>
              </a:buClr>
              <a:buSzPts val="800"/>
              <a:buFont typeface="Arial"/>
              <a:buNone/>
            </a:pPr>
            <a:r>
              <a:rPr b="0" i="0" lang="en" sz="500" u="none" cap="none" strike="noStrike">
                <a:solidFill>
                  <a:srgbClr val="000000"/>
                </a:solidFill>
                <a:latin typeface="Arial"/>
                <a:ea typeface="Arial"/>
                <a:cs typeface="Arial"/>
                <a:sym typeface="Arial"/>
              </a:rPr>
              <a:t> </a:t>
            </a:r>
            <a:endParaRPr sz="1100"/>
          </a:p>
          <a:p>
            <a:pPr indent="0" lvl="0" marL="0" marR="0" rtl="0" algn="l">
              <a:lnSpc>
                <a:spcPct val="100000"/>
              </a:lnSpc>
              <a:spcBef>
                <a:spcPts val="0"/>
              </a:spcBef>
              <a:spcAft>
                <a:spcPts val="0"/>
              </a:spcAft>
              <a:buClr>
                <a:srgbClr val="000000"/>
              </a:buClr>
              <a:buSzPts val="2200"/>
              <a:buFont typeface="Arial"/>
              <a:buNone/>
            </a:pPr>
            <a:r>
              <a:rPr b="1" i="0" lang="en" sz="1900" u="none" cap="none" strike="noStrike">
                <a:solidFill>
                  <a:srgbClr val="000000"/>
                </a:solidFill>
                <a:latin typeface="Arial"/>
                <a:ea typeface="Arial"/>
                <a:cs typeface="Arial"/>
                <a:sym typeface="Arial"/>
              </a:rPr>
              <a:t>Sometimes it’s easier not to use words. </a:t>
            </a:r>
            <a:r>
              <a:rPr b="0" i="0" lang="en" sz="1900" u="none" cap="none" strike="noStrike">
                <a:solidFill>
                  <a:srgbClr val="000000"/>
                </a:solidFill>
                <a:latin typeface="Arial"/>
                <a:ea typeface="Arial"/>
                <a:cs typeface="Arial"/>
                <a:sym typeface="Arial"/>
              </a:rPr>
              <a:t>If you don’t understand what the person is saying, ask them to point or gesture. When spending time together, listening to music together, or a gentle hug can sometimes work better than talking.</a:t>
            </a:r>
            <a:endParaRPr sz="1100"/>
          </a:p>
          <a:p>
            <a:pPr indent="0" lvl="0" marL="0" marR="0" rtl="0" algn="l">
              <a:lnSpc>
                <a:spcPct val="100000"/>
              </a:lnSpc>
              <a:spcBef>
                <a:spcPts val="0"/>
              </a:spcBef>
              <a:spcAft>
                <a:spcPts val="0"/>
              </a:spcAft>
              <a:buClr>
                <a:srgbClr val="000000"/>
              </a:buClr>
              <a:buSzPts val="800"/>
              <a:buFont typeface="Arial"/>
              <a:buNone/>
            </a:pPr>
            <a:r>
              <a:rPr b="1" i="0" lang="en" sz="500" u="none" cap="none" strike="noStrike">
                <a:solidFill>
                  <a:srgbClr val="000000"/>
                </a:solidFill>
                <a:latin typeface="Arial"/>
                <a:ea typeface="Arial"/>
                <a:cs typeface="Arial"/>
                <a:sym typeface="Arial"/>
              </a:rPr>
              <a:t> </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1" i="0" lang="en" sz="1900" u="none" cap="none" strike="noStrike">
                <a:solidFill>
                  <a:srgbClr val="000000"/>
                </a:solidFill>
                <a:latin typeface="Arial"/>
                <a:ea typeface="Arial"/>
                <a:cs typeface="Arial"/>
                <a:sym typeface="Arial"/>
              </a:rPr>
              <a:t>Know that an individual’s communication patterns may change.</a:t>
            </a:r>
            <a:r>
              <a:rPr b="0" i="0" lang="en" sz="1900" u="none" cap="none" strike="noStrike">
                <a:solidFill>
                  <a:srgbClr val="000000"/>
                </a:solidFill>
                <a:latin typeface="Arial"/>
                <a:ea typeface="Arial"/>
                <a:cs typeface="Arial"/>
                <a:sym typeface="Arial"/>
              </a:rPr>
              <a:t> In general, dementia changes a person’s brain more and more over time. Communication tips that work now may not work as time goes by, and you may have to try a new approach.</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6"/>
          <p:cNvSpPr/>
          <p:nvPr/>
        </p:nvSpPr>
        <p:spPr>
          <a:xfrm>
            <a:off x="266000" y="920751"/>
            <a:ext cx="8422500" cy="368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chemeClr val="dk1"/>
                </a:solidFill>
                <a:latin typeface="Arial"/>
                <a:ea typeface="Arial"/>
                <a:cs typeface="Arial"/>
                <a:sym typeface="Arial"/>
              </a:rPr>
              <a:t>When approaching a person who is living with dementia and starting a conversation:</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 sz="800">
                <a:solidFill>
                  <a:schemeClr val="dk1"/>
                </a:solidFill>
                <a:latin typeface="Arial"/>
                <a:ea typeface="Arial"/>
                <a:cs typeface="Arial"/>
                <a:sym typeface="Arial"/>
              </a:rPr>
              <a:t> </a:t>
            </a:r>
            <a:endParaRPr/>
          </a:p>
          <a:p>
            <a:pPr indent="-323850" lvl="0" marL="342900" marR="0" rtl="0" algn="l">
              <a:spcBef>
                <a:spcPts val="0"/>
              </a:spcBef>
              <a:spcAft>
                <a:spcPts val="0"/>
              </a:spcAft>
              <a:buClr>
                <a:schemeClr val="dk1"/>
              </a:buClr>
              <a:buSzPts val="2100"/>
              <a:buFont typeface="Noto Sans Symbols"/>
              <a:buChar char="∙"/>
            </a:pPr>
            <a:r>
              <a:rPr lang="en" sz="2100">
                <a:solidFill>
                  <a:schemeClr val="dk1"/>
                </a:solidFill>
                <a:latin typeface="Arial"/>
                <a:ea typeface="Arial"/>
                <a:cs typeface="Arial"/>
                <a:sym typeface="Arial"/>
              </a:rPr>
              <a:t>Come from the front, identify yourself, and keep good eye contact. If the person is seated or reclined, sit down so that you’re at eye level.</a:t>
            </a:r>
            <a:endParaRPr sz="1100"/>
          </a:p>
          <a:p>
            <a:pPr indent="-292100" lvl="0" marL="342900" marR="0" rtl="0" algn="l">
              <a:spcBef>
                <a:spcPts val="0"/>
              </a:spcBef>
              <a:spcAft>
                <a:spcPts val="0"/>
              </a:spcAft>
              <a:buClr>
                <a:schemeClr val="dk1"/>
              </a:buClr>
              <a:buSzPts val="800"/>
              <a:buFont typeface="Noto Sans Symbols"/>
              <a:buNone/>
            </a:pPr>
            <a:r>
              <a:t/>
            </a:r>
            <a:endParaRPr sz="500">
              <a:solidFill>
                <a:schemeClr val="dk1"/>
              </a:solidFill>
              <a:latin typeface="Arial"/>
              <a:ea typeface="Arial"/>
              <a:cs typeface="Arial"/>
              <a:sym typeface="Arial"/>
            </a:endParaRPr>
          </a:p>
          <a:p>
            <a:pPr indent="-323850" lvl="0" marL="342900" marR="0" rtl="0" algn="l">
              <a:spcBef>
                <a:spcPts val="0"/>
              </a:spcBef>
              <a:spcAft>
                <a:spcPts val="0"/>
              </a:spcAft>
              <a:buClr>
                <a:schemeClr val="dk1"/>
              </a:buClr>
              <a:buSzPts val="2100"/>
              <a:buFont typeface="Noto Sans Symbols"/>
              <a:buChar char="∙"/>
            </a:pPr>
            <a:r>
              <a:rPr lang="en" sz="2100">
                <a:solidFill>
                  <a:schemeClr val="dk1"/>
                </a:solidFill>
                <a:latin typeface="Arial"/>
                <a:ea typeface="Arial"/>
                <a:cs typeface="Arial"/>
                <a:sym typeface="Arial"/>
              </a:rPr>
              <a:t>Use short, simple phrases and repeat them if needed. Ask one question at a time.</a:t>
            </a:r>
            <a:endParaRPr sz="1100"/>
          </a:p>
          <a:p>
            <a:pPr indent="-292100" lvl="0" marL="342900" marR="0" rtl="0" algn="l">
              <a:spcBef>
                <a:spcPts val="0"/>
              </a:spcBef>
              <a:spcAft>
                <a:spcPts val="0"/>
              </a:spcAft>
              <a:buClr>
                <a:schemeClr val="dk1"/>
              </a:buClr>
              <a:buSzPts val="800"/>
              <a:buFont typeface="Noto Sans Symbols"/>
              <a:buNone/>
            </a:pPr>
            <a:r>
              <a:t/>
            </a:r>
            <a:endParaRPr sz="500">
              <a:solidFill>
                <a:schemeClr val="dk1"/>
              </a:solidFill>
              <a:latin typeface="Arial"/>
              <a:ea typeface="Arial"/>
              <a:cs typeface="Arial"/>
              <a:sym typeface="Arial"/>
            </a:endParaRPr>
          </a:p>
          <a:p>
            <a:pPr indent="-323850" lvl="0" marL="342900" marR="0" rtl="0" algn="l">
              <a:spcBef>
                <a:spcPts val="0"/>
              </a:spcBef>
              <a:spcAft>
                <a:spcPts val="0"/>
              </a:spcAft>
              <a:buClr>
                <a:schemeClr val="dk1"/>
              </a:buClr>
              <a:buSzPts val="2100"/>
              <a:buFont typeface="Noto Sans Symbols"/>
              <a:buChar char="∙"/>
            </a:pPr>
            <a:r>
              <a:rPr lang="en" sz="2100">
                <a:solidFill>
                  <a:schemeClr val="dk1"/>
                </a:solidFill>
                <a:latin typeface="Arial"/>
                <a:ea typeface="Arial"/>
                <a:cs typeface="Arial"/>
                <a:sym typeface="Arial"/>
              </a:rPr>
              <a:t>Speak slowly and clearly. Use a gentle and relaxed tone.</a:t>
            </a:r>
            <a:endParaRPr sz="1100"/>
          </a:p>
          <a:p>
            <a:pPr indent="-292100" lvl="0" marL="342900" marR="0" rtl="0" algn="l">
              <a:spcBef>
                <a:spcPts val="0"/>
              </a:spcBef>
              <a:spcAft>
                <a:spcPts val="0"/>
              </a:spcAft>
              <a:buClr>
                <a:schemeClr val="dk1"/>
              </a:buClr>
              <a:buSzPts val="800"/>
              <a:buFont typeface="Noto Sans Symbols"/>
              <a:buNone/>
            </a:pPr>
            <a:r>
              <a:t/>
            </a:r>
            <a:endParaRPr sz="500">
              <a:solidFill>
                <a:schemeClr val="dk1"/>
              </a:solidFill>
              <a:latin typeface="Arial"/>
              <a:ea typeface="Arial"/>
              <a:cs typeface="Arial"/>
              <a:sym typeface="Arial"/>
            </a:endParaRPr>
          </a:p>
          <a:p>
            <a:pPr indent="-323850" lvl="0" marL="342900" marR="0" rtl="0" algn="l">
              <a:spcBef>
                <a:spcPts val="0"/>
              </a:spcBef>
              <a:spcAft>
                <a:spcPts val="0"/>
              </a:spcAft>
              <a:buClr>
                <a:schemeClr val="dk1"/>
              </a:buClr>
              <a:buSzPts val="2100"/>
              <a:buFont typeface="Noto Sans Symbols"/>
              <a:buChar char="∙"/>
            </a:pPr>
            <a:r>
              <a:rPr lang="en" sz="2100">
                <a:solidFill>
                  <a:schemeClr val="dk1"/>
                </a:solidFill>
                <a:latin typeface="Arial"/>
                <a:ea typeface="Arial"/>
                <a:cs typeface="Arial"/>
                <a:sym typeface="Arial"/>
              </a:rPr>
              <a:t>Patiently wait for a response. Give the person time to process what you said.</a:t>
            </a:r>
            <a:endParaRPr sz="2100">
              <a:solidFill>
                <a:schemeClr val="dk1"/>
              </a:solidFill>
              <a:latin typeface="Arial"/>
              <a:ea typeface="Arial"/>
              <a:cs typeface="Arial"/>
              <a:sym typeface="Arial"/>
            </a:endParaRPr>
          </a:p>
        </p:txBody>
      </p:sp>
      <p:sp>
        <p:nvSpPr>
          <p:cNvPr id="199" name="Google Shape;199;p36"/>
          <p:cNvSpPr/>
          <p:nvPr/>
        </p:nvSpPr>
        <p:spPr>
          <a:xfrm>
            <a:off x="2469821" y="518449"/>
            <a:ext cx="4204357" cy="285127"/>
          </a:xfrm>
          <a:prstGeom prst="rect">
            <a:avLst/>
          </a:prstGeom>
          <a:noFill/>
          <a:ln>
            <a:noFill/>
          </a:ln>
        </p:spPr>
        <p:txBody>
          <a:bodyPr anchorCtr="0" anchor="t" bIns="45700" lIns="91425" spcFirstLastPara="1" rIns="91425" wrap="square" tIns="45700">
            <a:noAutofit/>
          </a:bodyPr>
          <a:lstStyle/>
          <a:p>
            <a:pPr indent="0" lvl="0" marL="12700" marR="0" rtl="0" algn="ctr">
              <a:lnSpc>
                <a:spcPct val="53750"/>
              </a:lnSpc>
              <a:spcBef>
                <a:spcPts val="0"/>
              </a:spcBef>
              <a:spcAft>
                <a:spcPts val="0"/>
              </a:spcAft>
              <a:buNone/>
            </a:pPr>
            <a:r>
              <a:rPr b="1" lang="en" sz="3600">
                <a:solidFill>
                  <a:srgbClr val="407BC2"/>
                </a:solidFill>
                <a:latin typeface="Arial"/>
                <a:ea typeface="Arial"/>
                <a:cs typeface="Arial"/>
                <a:sym typeface="Arial"/>
              </a:rPr>
              <a:t>Conversation Tips</a:t>
            </a:r>
            <a:endParaRPr sz="36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p:nvPr/>
        </p:nvSpPr>
        <p:spPr>
          <a:xfrm>
            <a:off x="465513" y="358837"/>
            <a:ext cx="8096595" cy="4847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800">
                <a:solidFill>
                  <a:srgbClr val="407BC2"/>
                </a:solidFill>
                <a:latin typeface="Arial"/>
                <a:ea typeface="Arial"/>
                <a:cs typeface="Arial"/>
                <a:sym typeface="Arial"/>
              </a:rPr>
              <a:t>Five Key Messages</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en" sz="800">
                <a:solidFill>
                  <a:schemeClr val="dk1"/>
                </a:solidFill>
                <a:latin typeface="Arial"/>
                <a:ea typeface="Arial"/>
                <a:cs typeface="Arial"/>
                <a:sym typeface="Arial"/>
              </a:rPr>
              <a:t> </a:t>
            </a:r>
            <a:endParaRPr/>
          </a:p>
        </p:txBody>
      </p:sp>
      <p:sp>
        <p:nvSpPr>
          <p:cNvPr id="205" name="Google Shape;205;p37"/>
          <p:cNvSpPr/>
          <p:nvPr/>
        </p:nvSpPr>
        <p:spPr>
          <a:xfrm>
            <a:off x="465513" y="756301"/>
            <a:ext cx="8445731" cy="2608406"/>
          </a:xfrm>
          <a:prstGeom prst="rect">
            <a:avLst/>
          </a:prstGeom>
          <a:noFill/>
          <a:ln>
            <a:noFill/>
          </a:ln>
        </p:spPr>
        <p:txBody>
          <a:bodyPr anchorCtr="0" anchor="t" bIns="45700" lIns="91425" spcFirstLastPara="1" rIns="91425" wrap="square" tIns="45700">
            <a:noAutofit/>
          </a:bodyPr>
          <a:lstStyle/>
          <a:p>
            <a:pPr indent="-330200" lvl="0" marL="342900" marR="492125" rtl="0" algn="l">
              <a:spcBef>
                <a:spcPts val="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Dementia is not a normal part of aging. Not everyone who grows old will develop dementia.</a:t>
            </a:r>
            <a:endParaRPr sz="1200"/>
          </a:p>
          <a:p>
            <a:pPr indent="-330200" lvl="0" marL="342900" marR="0" rtl="0" algn="l">
              <a:spcBef>
                <a:spcPts val="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Dementia is caused by diseases of the brain. The most common is Alzheimer’s.</a:t>
            </a:r>
            <a:endParaRPr sz="1200"/>
          </a:p>
          <a:p>
            <a:pPr indent="-330200" lvl="0" marL="342900" marR="279400" rtl="0" algn="l">
              <a:spcBef>
                <a:spcPts val="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Dementia is not just about having memory problems. It can affect thinking, communication and doing everyday tasks.</a:t>
            </a:r>
            <a:endParaRPr sz="1200"/>
          </a:p>
          <a:p>
            <a:pPr indent="-330200" lvl="0" marL="342900" marR="0" rtl="0" algn="l">
              <a:spcBef>
                <a:spcPts val="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It is possible to have a good quality of life with dementia. Symptoms may be mild for a long time. Everyone can feel joy, comfort and a sense of belonging with support.</a:t>
            </a:r>
            <a:endParaRPr sz="1200"/>
          </a:p>
          <a:p>
            <a:pPr indent="-342900" lvl="0" marL="342900" marR="257809" rtl="0" algn="l">
              <a:spcBef>
                <a:spcPts val="0"/>
              </a:spcBef>
              <a:spcAft>
                <a:spcPts val="0"/>
              </a:spcAft>
              <a:buClr>
                <a:schemeClr val="dk1"/>
              </a:buClr>
              <a:buSzPts val="2000"/>
              <a:buFont typeface="Noto Sans Symbols"/>
              <a:buChar char="∙"/>
            </a:pPr>
            <a:r>
              <a:rPr lang="en" sz="1800">
                <a:solidFill>
                  <a:schemeClr val="dk1"/>
                </a:solidFill>
                <a:latin typeface="Arial"/>
                <a:ea typeface="Arial"/>
                <a:cs typeface="Arial"/>
                <a:sym typeface="Arial"/>
              </a:rPr>
              <a:t>There’s more to the person than the dementia. People with dementia are a valuable part of the community.</a:t>
            </a:r>
            <a:endParaRPr sz="1800">
              <a:solidFill>
                <a:schemeClr val="dk1"/>
              </a:solidFill>
              <a:latin typeface="Arial"/>
              <a:ea typeface="Arial"/>
              <a:cs typeface="Arial"/>
              <a:sym typeface="Arial"/>
            </a:endParaRPr>
          </a:p>
        </p:txBody>
      </p:sp>
      <p:pic>
        <p:nvPicPr>
          <p:cNvPr id="206" name="Google Shape;206;p37"/>
          <p:cNvPicPr preferRelativeResize="0"/>
          <p:nvPr/>
        </p:nvPicPr>
        <p:blipFill rotWithShape="1">
          <a:blip r:embed="rId3">
            <a:alphaModFix/>
          </a:blip>
          <a:srcRect b="0" l="0" r="0" t="0"/>
          <a:stretch/>
        </p:blipFill>
        <p:spPr>
          <a:xfrm>
            <a:off x="361319" y="3855534"/>
            <a:ext cx="6395146" cy="12879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p:nvPr/>
        </p:nvSpPr>
        <p:spPr>
          <a:xfrm>
            <a:off x="799028" y="241162"/>
            <a:ext cx="7544438" cy="450123"/>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407BC2"/>
              </a:buClr>
              <a:buSzPts val="3300"/>
              <a:buFont typeface="Arial"/>
              <a:buNone/>
            </a:pPr>
            <a:r>
              <a:rPr b="1" i="0" lang="en" sz="3300" u="none" cap="none" strike="noStrike">
                <a:solidFill>
                  <a:srgbClr val="407BC2"/>
                </a:solidFill>
                <a:latin typeface="Arial"/>
                <a:ea typeface="Arial"/>
                <a:cs typeface="Arial"/>
                <a:sym typeface="Arial"/>
              </a:rPr>
              <a:t>Turn Your Understanding into Action</a:t>
            </a:r>
            <a:endParaRPr b="0" i="0" sz="3300" u="none" cap="none" strike="noStrike">
              <a:solidFill>
                <a:schemeClr val="dk1"/>
              </a:solidFill>
              <a:latin typeface="Arial"/>
              <a:ea typeface="Arial"/>
              <a:cs typeface="Arial"/>
              <a:sym typeface="Arial"/>
            </a:endParaRPr>
          </a:p>
        </p:txBody>
      </p:sp>
      <p:sp>
        <p:nvSpPr>
          <p:cNvPr id="212" name="Google Shape;212;p38"/>
          <p:cNvSpPr/>
          <p:nvPr/>
        </p:nvSpPr>
        <p:spPr>
          <a:xfrm>
            <a:off x="633369" y="466225"/>
            <a:ext cx="8061744" cy="145424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 sz="2000">
                <a:solidFill>
                  <a:schemeClr val="dk1"/>
                </a:solidFill>
                <a:latin typeface="Arial"/>
                <a:ea typeface="Arial"/>
                <a:cs typeface="Arial"/>
                <a:sym typeface="Arial"/>
              </a:rPr>
              <a:t>Please tell us how you are going to turn your understanding of dementia and what it means to be a Dementia Friend into a practical action. Every action counts.</a:t>
            </a:r>
            <a:endParaRPr b="0" i="0" sz="2000" u="none" cap="none" strike="noStrike">
              <a:solidFill>
                <a:schemeClr val="dk1"/>
              </a:solidFill>
              <a:latin typeface="Arial"/>
              <a:ea typeface="Arial"/>
              <a:cs typeface="Arial"/>
              <a:sym typeface="Arial"/>
            </a:endParaRPr>
          </a:p>
        </p:txBody>
      </p:sp>
      <p:pic>
        <p:nvPicPr>
          <p:cNvPr id="213" name="Google Shape;213;p38"/>
          <p:cNvPicPr preferRelativeResize="0"/>
          <p:nvPr/>
        </p:nvPicPr>
        <p:blipFill rotWithShape="1">
          <a:blip r:embed="rId3">
            <a:alphaModFix/>
          </a:blip>
          <a:srcRect b="0" l="0" r="0" t="0"/>
          <a:stretch/>
        </p:blipFill>
        <p:spPr>
          <a:xfrm>
            <a:off x="633369" y="1920469"/>
            <a:ext cx="8061744" cy="26659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9"/>
          <p:cNvSpPr txBox="1"/>
          <p:nvPr/>
        </p:nvSpPr>
        <p:spPr>
          <a:xfrm>
            <a:off x="6284425" y="2081869"/>
            <a:ext cx="27432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600">
                <a:solidFill>
                  <a:schemeClr val="dk1"/>
                </a:solidFill>
                <a:latin typeface="Calibri"/>
                <a:ea typeface="Calibri"/>
                <a:cs typeface="Calibri"/>
                <a:sym typeface="Calibri"/>
              </a:rPr>
              <a:t>To learn about becoming a Dementia Friends Champion so that you can deliver these information sessions in your community, please visit </a:t>
            </a:r>
            <a:r>
              <a:rPr b="1" lang="en" sz="1600" u="sng">
                <a:solidFill>
                  <a:schemeClr val="hlink"/>
                </a:solidFill>
                <a:latin typeface="Calibri"/>
                <a:ea typeface="Calibri"/>
                <a:cs typeface="Calibri"/>
                <a:sym typeface="Calibri"/>
                <a:hlinkClick r:id="rId3"/>
              </a:rPr>
              <a:t>www.dementiafriendsma.org</a:t>
            </a:r>
            <a:r>
              <a:rPr b="1" lang="en" sz="1600">
                <a:solidFill>
                  <a:schemeClr val="dk1"/>
                </a:solidFill>
                <a:latin typeface="Calibri"/>
                <a:ea typeface="Calibri"/>
                <a:cs typeface="Calibri"/>
                <a:sym typeface="Calibri"/>
              </a:rPr>
              <a:t> or contact Beth Soltzberg at bsoltzberg@jfcsboston.org</a:t>
            </a:r>
            <a:endParaRPr/>
          </a:p>
        </p:txBody>
      </p:sp>
      <p:pic>
        <p:nvPicPr>
          <p:cNvPr id="219" name="Google Shape;219;p39"/>
          <p:cNvPicPr preferRelativeResize="0"/>
          <p:nvPr/>
        </p:nvPicPr>
        <p:blipFill rotWithShape="1">
          <a:blip r:embed="rId4">
            <a:alphaModFix/>
          </a:blip>
          <a:srcRect b="0" l="0" r="0" t="0"/>
          <a:stretch/>
        </p:blipFill>
        <p:spPr>
          <a:xfrm>
            <a:off x="482125" y="234250"/>
            <a:ext cx="5480349" cy="2503675"/>
          </a:xfrm>
          <a:prstGeom prst="rect">
            <a:avLst/>
          </a:prstGeom>
          <a:noFill/>
          <a:ln>
            <a:noFill/>
          </a:ln>
        </p:spPr>
      </p:pic>
      <p:pic>
        <p:nvPicPr>
          <p:cNvPr id="220" name="Google Shape;220;p39"/>
          <p:cNvPicPr preferRelativeResize="0"/>
          <p:nvPr/>
        </p:nvPicPr>
        <p:blipFill rotWithShape="1">
          <a:blip r:embed="rId5">
            <a:alphaModFix/>
          </a:blip>
          <a:srcRect b="0" l="0" r="0" t="0"/>
          <a:stretch/>
        </p:blipFill>
        <p:spPr>
          <a:xfrm>
            <a:off x="482125" y="2695700"/>
            <a:ext cx="5480349" cy="2018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nvSpPr>
        <p:spPr>
          <a:xfrm>
            <a:off x="1322962" y="423154"/>
            <a:ext cx="6245100" cy="52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000">
                <a:solidFill>
                  <a:srgbClr val="7030A0"/>
                </a:solidFill>
                <a:latin typeface="Calibri"/>
                <a:ea typeface="Calibri"/>
                <a:cs typeface="Calibri"/>
                <a:sym typeface="Calibri"/>
              </a:rPr>
              <a:t>Martha’s Vineyard Center for Living – Services* </a:t>
            </a:r>
            <a:endParaRPr b="1" sz="2000">
              <a:solidFill>
                <a:srgbClr val="7030A0"/>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
                <a:solidFill>
                  <a:srgbClr val="7030A0"/>
                </a:solidFill>
                <a:latin typeface="Calibri"/>
                <a:ea typeface="Calibri"/>
                <a:cs typeface="Calibri"/>
                <a:sym typeface="Calibri"/>
              </a:rPr>
              <a:t>Supportive Day Program  </a:t>
            </a:r>
            <a:r>
              <a:rPr lang="en">
                <a:solidFill>
                  <a:schemeClr val="dk1"/>
                </a:solidFill>
                <a:latin typeface="Calibri"/>
                <a:ea typeface="Calibri"/>
                <a:cs typeface="Calibri"/>
                <a:sym typeface="Calibri"/>
              </a:rPr>
              <a:t>Mon-Fri   9-2pm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*a daily activity program for individuals  at risk at home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*exercise</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*conversation /socialization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*projects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*games/lectures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*lunch and community        </a:t>
            </a:r>
            <a:endParaRPr sz="1000"/>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
                <a:solidFill>
                  <a:srgbClr val="450475"/>
                </a:solidFill>
                <a:latin typeface="Calibri"/>
                <a:ea typeface="Calibri"/>
                <a:cs typeface="Calibri"/>
                <a:sym typeface="Calibri"/>
              </a:rPr>
              <a:t>Open House   </a:t>
            </a:r>
            <a:r>
              <a:rPr lang="en">
                <a:solidFill>
                  <a:schemeClr val="dk1"/>
                </a:solidFill>
                <a:latin typeface="Calibri"/>
                <a:ea typeface="Calibri"/>
                <a:cs typeface="Calibri"/>
                <a:sym typeface="Calibri"/>
              </a:rPr>
              <a:t>   Fridays  10-11 Music &amp; Memory Café*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
                <a:solidFill>
                  <a:srgbClr val="7030A0"/>
                </a:solidFill>
                <a:latin typeface="Calibri"/>
                <a:ea typeface="Calibri"/>
                <a:cs typeface="Calibri"/>
                <a:sym typeface="Calibri"/>
              </a:rPr>
              <a:t>Dementia Family Support Services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*memory screenings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
                <a:solidFill>
                  <a:schemeClr val="dk1"/>
                </a:solidFill>
                <a:latin typeface="Calibri"/>
                <a:ea typeface="Calibri"/>
                <a:cs typeface="Calibri"/>
                <a:sym typeface="Calibri"/>
              </a:rPr>
              <a:t>	*Dementia Coaching or Habilitation services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
                <a:solidFill>
                  <a:schemeClr val="dk1"/>
                </a:solidFill>
                <a:latin typeface="Calibri"/>
                <a:ea typeface="Calibri"/>
                <a:cs typeface="Calibri"/>
                <a:sym typeface="Calibri"/>
              </a:rPr>
              <a:t>	*support, counselling and referral </a:t>
            </a:r>
            <a:endParaRPr sz="1000"/>
          </a:p>
          <a:p>
            <a:pPr indent="0" lvl="0" marL="0" marR="0" rtl="0" algn="l">
              <a:spcBef>
                <a:spcPts val="0"/>
              </a:spcBef>
              <a:spcAft>
                <a:spcPts val="0"/>
              </a:spcAft>
              <a:buNone/>
            </a:pPr>
            <a:r>
              <a:rPr lang="en">
                <a:solidFill>
                  <a:schemeClr val="dk1"/>
                </a:solidFill>
                <a:latin typeface="Calibri"/>
                <a:ea typeface="Calibri"/>
                <a:cs typeface="Calibri"/>
                <a:sym typeface="Calibri"/>
              </a:rPr>
              <a:t>	*Weekly Caregiver Support Group </a:t>
            </a:r>
            <a:endParaRPr sz="1000"/>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 sz="2000">
                <a:solidFill>
                  <a:srgbClr val="7030A0"/>
                </a:solidFill>
                <a:latin typeface="Calibri"/>
                <a:ea typeface="Calibri"/>
                <a:cs typeface="Calibri"/>
                <a:sym typeface="Calibri"/>
              </a:rPr>
              <a:t>Call 508-939-9440  </a:t>
            </a:r>
            <a:endParaRPr sz="1000"/>
          </a:p>
          <a:p>
            <a:pPr indent="0" lvl="0" marL="0" marR="0" rtl="0" algn="l">
              <a:spcBef>
                <a:spcPts val="0"/>
              </a:spcBef>
              <a:spcAft>
                <a:spcPts val="0"/>
              </a:spcAft>
              <a:buNone/>
            </a:pPr>
            <a:r>
              <a:rPr b="1" lang="en" sz="1600">
                <a:solidFill>
                  <a:srgbClr val="7030A0"/>
                </a:solidFill>
                <a:latin typeface="Calibri"/>
                <a:ea typeface="Calibri"/>
                <a:cs typeface="Calibri"/>
                <a:sym typeface="Calibri"/>
              </a:rPr>
              <a:t>mvcenter4living.org      *Fully vaccinated &amp; Masked </a:t>
            </a:r>
            <a:endParaRPr b="1" sz="1600">
              <a:solidFill>
                <a:srgbClr val="7030A0"/>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1"/>
          <p:cNvPicPr preferRelativeResize="0"/>
          <p:nvPr/>
        </p:nvPicPr>
        <p:blipFill rotWithShape="1">
          <a:blip r:embed="rId3">
            <a:alphaModFix/>
          </a:blip>
          <a:srcRect b="2126" l="0" r="0" t="786"/>
          <a:stretch/>
        </p:blipFill>
        <p:spPr>
          <a:xfrm>
            <a:off x="20" y="8"/>
            <a:ext cx="9143980" cy="51434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idx="1" type="body"/>
          </p:nvPr>
        </p:nvSpPr>
        <p:spPr>
          <a:xfrm>
            <a:off x="457200" y="752250"/>
            <a:ext cx="8229600" cy="3842400"/>
          </a:xfrm>
          <a:prstGeom prst="rect">
            <a:avLst/>
          </a:prstGeom>
          <a:noFill/>
          <a:ln>
            <a:noFill/>
          </a:ln>
        </p:spPr>
        <p:txBody>
          <a:bodyPr anchorCtr="0" anchor="t" bIns="45700" lIns="91425" spcFirstLastPara="1" rIns="91425" wrap="square" tIns="45700">
            <a:normAutofit fontScale="70000" lnSpcReduction="20000"/>
          </a:bodyPr>
          <a:lstStyle/>
          <a:p>
            <a:pPr indent="0" lvl="0" marL="342900" rtl="0" algn="l">
              <a:spcBef>
                <a:spcPts val="0"/>
              </a:spcBef>
              <a:spcAft>
                <a:spcPts val="0"/>
              </a:spcAft>
              <a:buNone/>
            </a:pPr>
            <a:r>
              <a:t/>
            </a:r>
            <a:endParaRPr/>
          </a:p>
          <a:p>
            <a:pPr indent="-312419" lvl="0" marL="342900" rtl="0" algn="l">
              <a:spcBef>
                <a:spcPts val="0"/>
              </a:spcBef>
              <a:spcAft>
                <a:spcPts val="0"/>
              </a:spcAft>
              <a:buClr>
                <a:schemeClr val="dk1"/>
              </a:buClr>
              <a:buSzPct val="100000"/>
              <a:buChar char="•"/>
            </a:pPr>
            <a:r>
              <a:rPr lang="en"/>
              <a:t>The goal is to help everyone in a community understand five key messages about dementia, how it affects people, and how we each can make a difference in the lives of people living with the disease.</a:t>
            </a:r>
            <a:endParaRPr/>
          </a:p>
          <a:p>
            <a:pPr indent="0" lvl="0" marL="0" rtl="0" algn="l">
              <a:spcBef>
                <a:spcPts val="544"/>
              </a:spcBef>
              <a:spcAft>
                <a:spcPts val="0"/>
              </a:spcAft>
              <a:buClr>
                <a:schemeClr val="dk1"/>
              </a:buClr>
              <a:buSzPct val="100000"/>
              <a:buNone/>
            </a:pPr>
            <a:r>
              <a:t/>
            </a:r>
            <a:endParaRPr/>
          </a:p>
          <a:p>
            <a:pPr indent="-312419" lvl="0" marL="342900" rtl="0" algn="l">
              <a:spcBef>
                <a:spcPts val="544"/>
              </a:spcBef>
              <a:spcAft>
                <a:spcPts val="0"/>
              </a:spcAft>
              <a:buClr>
                <a:schemeClr val="dk1"/>
              </a:buClr>
              <a:buSzPct val="100000"/>
              <a:buChar char="•"/>
            </a:pPr>
            <a:r>
              <a:rPr lang="en"/>
              <a:t>People with dementia need to be understood and supported in their communities. Dementia also has a huge impact on family members and friends, and they need support and understanding, too. You can help by becoming a Dementia Friend. Thank you for being here!</a:t>
            </a:r>
            <a:endParaRPr/>
          </a:p>
          <a:p>
            <a:pPr indent="-170180" lvl="0" marL="342900" rtl="0" algn="l">
              <a:spcBef>
                <a:spcPts val="544"/>
              </a:spcBef>
              <a:spcAft>
                <a:spcPts val="0"/>
              </a:spcAft>
              <a:buClr>
                <a:schemeClr val="dk1"/>
              </a:buClr>
              <a:buSzPct val="100000"/>
              <a:buNone/>
            </a:pPr>
            <a:r>
              <a:t/>
            </a:r>
            <a:endParaRPr/>
          </a:p>
        </p:txBody>
      </p:sp>
      <p:pic>
        <p:nvPicPr>
          <p:cNvPr id="137" name="Google Shape;137;p26"/>
          <p:cNvPicPr preferRelativeResize="0"/>
          <p:nvPr/>
        </p:nvPicPr>
        <p:blipFill rotWithShape="1">
          <a:blip r:embed="rId3">
            <a:alphaModFix/>
          </a:blip>
          <a:srcRect b="0" l="0" r="0" t="0"/>
          <a:stretch/>
        </p:blipFill>
        <p:spPr>
          <a:xfrm>
            <a:off x="6217920" y="288718"/>
            <a:ext cx="1773397" cy="6861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p:nvPr/>
        </p:nvSpPr>
        <p:spPr>
          <a:xfrm>
            <a:off x="349188" y="173332"/>
            <a:ext cx="7891157" cy="90024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 sz="3600">
                <a:solidFill>
                  <a:srgbClr val="0070C0"/>
                </a:solidFill>
                <a:latin typeface="Arial"/>
                <a:ea typeface="Arial"/>
                <a:cs typeface="Arial"/>
                <a:sym typeface="Arial"/>
              </a:rPr>
              <a:t>Dementia: What You Should Know</a:t>
            </a:r>
            <a:endParaRPr sz="3600">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Calibri"/>
              <a:buNone/>
            </a:pPr>
            <a:r>
              <a:t/>
            </a:r>
            <a:endParaRPr b="0" i="0" sz="3600" u="none" cap="none" strike="noStrike">
              <a:solidFill>
                <a:srgbClr val="0070C0"/>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5467803" y="1254960"/>
            <a:ext cx="2520194" cy="2124164"/>
          </a:xfrm>
          <a:prstGeom prst="rect">
            <a:avLst/>
          </a:prstGeom>
          <a:noFill/>
          <a:ln>
            <a:noFill/>
          </a:ln>
        </p:spPr>
      </p:pic>
      <p:sp>
        <p:nvSpPr>
          <p:cNvPr id="144" name="Google Shape;144;p27"/>
          <p:cNvSpPr/>
          <p:nvPr/>
        </p:nvSpPr>
        <p:spPr>
          <a:xfrm>
            <a:off x="432300" y="746100"/>
            <a:ext cx="4570200" cy="327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900">
                <a:solidFill>
                  <a:schemeClr val="dk1"/>
                </a:solidFill>
                <a:latin typeface="Arial"/>
                <a:ea typeface="Arial"/>
                <a:cs typeface="Arial"/>
                <a:sym typeface="Arial"/>
              </a:rPr>
              <a:t>Dementia is not a specific disease. It's an umbrella term that covers many symptoms. These include memory loss and changes in other thinking skills, severe enough that a person has a hard time doing everyday activities. Alzheimer's disease is the most common type of dementia and accounts for 60 to 80 percent of cases. Other types of dementia include Dementia with Lewy Bodies, Frontotemporal, and Vascular. In general, dementia gets worse over time.</a:t>
            </a:r>
            <a:endParaRPr sz="19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p:nvPr/>
        </p:nvSpPr>
        <p:spPr>
          <a:xfrm>
            <a:off x="548639" y="543848"/>
            <a:ext cx="8279477" cy="37048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0070C0"/>
                </a:solidFill>
                <a:latin typeface="Arial"/>
                <a:ea typeface="Arial"/>
                <a:cs typeface="Arial"/>
                <a:sym typeface="Arial"/>
              </a:rPr>
              <a:t>Normal Aging vs. Alzheimer’s Disease</a:t>
            </a:r>
            <a:endParaRPr sz="3600">
              <a:solidFill>
                <a:srgbClr val="0070C0"/>
              </a:solidFill>
              <a:latin typeface="Arial"/>
              <a:ea typeface="Arial"/>
              <a:cs typeface="Arial"/>
              <a:sym typeface="Arial"/>
            </a:endParaRPr>
          </a:p>
          <a:p>
            <a:pPr indent="0" lvl="0" marL="0" marR="0" rtl="0" algn="l">
              <a:spcBef>
                <a:spcPts val="0"/>
              </a:spcBef>
              <a:spcAft>
                <a:spcPts val="0"/>
              </a:spcAft>
              <a:buNone/>
            </a:pPr>
            <a:r>
              <a:rPr b="1" lang="en" sz="2500">
                <a:solidFill>
                  <a:srgbClr val="407BC2"/>
                </a:solidFill>
                <a:latin typeface="Arial"/>
                <a:ea typeface="Arial"/>
                <a:cs typeface="Arial"/>
                <a:sym typeface="Arial"/>
              </a:rPr>
              <a:t> </a:t>
            </a:r>
            <a:endParaRPr sz="2500">
              <a:solidFill>
                <a:schemeClr val="dk1"/>
              </a:solidFill>
              <a:latin typeface="Arial"/>
              <a:ea typeface="Arial"/>
              <a:cs typeface="Arial"/>
              <a:sym typeface="Arial"/>
            </a:endParaRPr>
          </a:p>
          <a:p>
            <a:pPr indent="0" lvl="0" marL="0" marR="0" rtl="0" algn="l">
              <a:spcBef>
                <a:spcPts val="0"/>
              </a:spcBef>
              <a:spcAft>
                <a:spcPts val="0"/>
              </a:spcAft>
              <a:buNone/>
            </a:pPr>
            <a:r>
              <a:rPr lang="en" sz="2300">
                <a:solidFill>
                  <a:schemeClr val="dk1"/>
                </a:solidFill>
                <a:latin typeface="Arial"/>
                <a:ea typeface="Arial"/>
                <a:cs typeface="Arial"/>
                <a:sym typeface="Arial"/>
              </a:rPr>
              <a:t>It’s normal for a person’s memory to change as they grow older. We may sometimes forget names or appointments, but then remember them later. Vision may change, also; we might need reading glasses or develop cataracts. As we get older, we may develop specific routines for doing things, and feel frustrated when these routines are interrupted. These changes are typical with aging. Dementia is different.</a:t>
            </a:r>
            <a:endParaRPr sz="1200"/>
          </a:p>
          <a:p>
            <a:pPr indent="0" lvl="0" marL="0" marR="0" rtl="0" algn="l">
              <a:spcBef>
                <a:spcPts val="0"/>
              </a:spcBef>
              <a:spcAft>
                <a:spcPts val="0"/>
              </a:spcAft>
              <a:buNone/>
            </a:pPr>
            <a:r>
              <a:rPr lang="en" sz="18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p:nvPr/>
        </p:nvSpPr>
        <p:spPr>
          <a:xfrm>
            <a:off x="382385" y="410100"/>
            <a:ext cx="8545483" cy="42934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400">
                <a:solidFill>
                  <a:srgbClr val="0070C0"/>
                </a:solidFill>
                <a:latin typeface="Arial"/>
                <a:ea typeface="Arial"/>
                <a:cs typeface="Arial"/>
                <a:sym typeface="Arial"/>
              </a:rPr>
              <a:t>These are the 10 early signs and symptoms of dementia:</a:t>
            </a:r>
            <a:endParaRPr/>
          </a:p>
          <a:p>
            <a:pPr indent="0" lvl="0" marL="0" marR="0" rtl="0" algn="l">
              <a:spcBef>
                <a:spcPts val="0"/>
              </a:spcBef>
              <a:spcAft>
                <a:spcPts val="0"/>
              </a:spcAft>
              <a:buNone/>
            </a:pPr>
            <a:r>
              <a:rPr lang="en" sz="1800">
                <a:solidFill>
                  <a:schemeClr val="dk1"/>
                </a:solidFill>
                <a:latin typeface="Arial"/>
                <a:ea typeface="Arial"/>
                <a:cs typeface="Arial"/>
                <a:sym typeface="Arial"/>
              </a:rPr>
              <a:t>1.    Memory loss that disrupts daily life.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2.    Challenges in planning or solving problems.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3.    Difficulty completing familiar tasks at home, at work or at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       leisure.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4.    Confusion with time or place.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5.    Trouble understanding visual images and spatial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       relationships.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6.    New problems with words in speaking or writing.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7.    Misplacing things and losing the ability to retrace steps.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8.    Decreased or poor judgment.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9.    Withdrawal from work or social activities. </a:t>
            </a:r>
            <a:endParaRPr sz="800"/>
          </a:p>
          <a:p>
            <a:pPr indent="0" lvl="0" marL="0" marR="0" rtl="0" algn="l">
              <a:spcBef>
                <a:spcPts val="0"/>
              </a:spcBef>
              <a:spcAft>
                <a:spcPts val="0"/>
              </a:spcAft>
              <a:buNone/>
            </a:pPr>
            <a:r>
              <a:rPr lang="en" sz="1800">
                <a:solidFill>
                  <a:schemeClr val="dk1"/>
                </a:solidFill>
                <a:latin typeface="Arial"/>
                <a:ea typeface="Arial"/>
                <a:cs typeface="Arial"/>
                <a:sym typeface="Arial"/>
              </a:rPr>
              <a:t>10.  Changes in mood and personality</a:t>
            </a:r>
            <a:endParaRPr sz="800"/>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 sz="1800">
                <a:solidFill>
                  <a:schemeClr val="dk1"/>
                </a:solidFill>
                <a:latin typeface="Arial"/>
                <a:ea typeface="Arial"/>
                <a:cs typeface="Arial"/>
                <a:sym typeface="Arial"/>
              </a:rPr>
              <a:t>Source: </a:t>
            </a:r>
            <a:r>
              <a:rPr lang="en" sz="1800">
                <a:solidFill>
                  <a:schemeClr val="dk1"/>
                </a:solidFill>
                <a:latin typeface="Arial"/>
                <a:ea typeface="Arial"/>
                <a:cs typeface="Arial"/>
                <a:sym typeface="Arial"/>
              </a:rPr>
              <a:t>10 Early Signs and Symptoms of Alzheimer’s</a:t>
            </a:r>
            <a:endParaRPr/>
          </a:p>
          <a:p>
            <a:pPr indent="0" lvl="0" marL="0" marR="0" rtl="0" algn="l">
              <a:spcBef>
                <a:spcPts val="0"/>
              </a:spcBef>
              <a:spcAft>
                <a:spcPts val="0"/>
              </a:spcAft>
              <a:buNone/>
            </a:pPr>
            <a:r>
              <a:rPr lang="en" sz="1800" u="sng">
                <a:solidFill>
                  <a:schemeClr val="hlink"/>
                </a:solidFill>
                <a:latin typeface="Arial"/>
                <a:ea typeface="Arial"/>
                <a:cs typeface="Arial"/>
                <a:sym typeface="Arial"/>
                <a:hlinkClick r:id="rId3"/>
              </a:rPr>
              <a:t>www.alz.org/10-signs-symptoms-alzheimers-dementia.asp</a:t>
            </a:r>
            <a:endParaRPr sz="2400">
              <a:solidFill>
                <a:srgbClr val="0070C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p:nvPr/>
        </p:nvSpPr>
        <p:spPr>
          <a:xfrm>
            <a:off x="1485898" y="306617"/>
            <a:ext cx="6172202"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rgbClr val="407BC2"/>
                </a:solidFill>
                <a:latin typeface="Arial"/>
                <a:ea typeface="Arial"/>
                <a:cs typeface="Arial"/>
                <a:sym typeface="Arial"/>
              </a:rPr>
              <a:t>Five Key Messages Video</a:t>
            </a:r>
            <a:endParaRPr sz="3600">
              <a:solidFill>
                <a:schemeClr val="dk1"/>
              </a:solidFill>
              <a:latin typeface="Arial"/>
              <a:ea typeface="Arial"/>
              <a:cs typeface="Arial"/>
              <a:sym typeface="Arial"/>
            </a:endParaRPr>
          </a:p>
        </p:txBody>
      </p:sp>
      <p:sp>
        <p:nvSpPr>
          <p:cNvPr id="161" name="Google Shape;161;p30"/>
          <p:cNvSpPr txBox="1"/>
          <p:nvPr/>
        </p:nvSpPr>
        <p:spPr>
          <a:xfrm>
            <a:off x="1377303" y="1383696"/>
            <a:ext cx="5571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30"/>
          <p:cNvSpPr txBox="1"/>
          <p:nvPr/>
        </p:nvSpPr>
        <p:spPr>
          <a:xfrm>
            <a:off x="1615725" y="2030198"/>
            <a:ext cx="5735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u="sng">
                <a:solidFill>
                  <a:schemeClr val="hlink"/>
                </a:solidFill>
                <a:latin typeface="Calibri"/>
                <a:ea typeface="Calibri"/>
                <a:cs typeface="Calibri"/>
                <a:sym typeface="Calibri"/>
                <a:hlinkClick r:id="rId3"/>
              </a:rPr>
              <a:t>https://www.youtube.com/watch?v=4oIrRTayLJw</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1"/>
          <p:cNvSpPr/>
          <p:nvPr/>
        </p:nvSpPr>
        <p:spPr>
          <a:xfrm>
            <a:off x="571210" y="729678"/>
            <a:ext cx="8113221" cy="14542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Arial"/>
                <a:ea typeface="Arial"/>
                <a:cs typeface="Arial"/>
                <a:sym typeface="Arial"/>
              </a:rPr>
              <a:t>Match the sentences in Column 1 to Column 2 by drawing a line from each sentence start to the corresponding sentence end. You should end up with five sentences that make sense.</a:t>
            </a:r>
            <a:endParaRPr/>
          </a:p>
          <a:p>
            <a:pPr indent="0" lvl="0" marL="0" marR="0" rtl="0" algn="l">
              <a:spcBef>
                <a:spcPts val="0"/>
              </a:spcBef>
              <a:spcAft>
                <a:spcPts val="0"/>
              </a:spcAft>
              <a:buNone/>
            </a:pPr>
            <a:r>
              <a:rPr lang="en" sz="2400">
                <a:solidFill>
                  <a:schemeClr val="dk1"/>
                </a:solidFill>
                <a:latin typeface="Arial"/>
                <a:ea typeface="Arial"/>
                <a:cs typeface="Arial"/>
                <a:sym typeface="Arial"/>
              </a:rPr>
              <a:t> </a:t>
            </a:r>
            <a:endParaRPr/>
          </a:p>
        </p:txBody>
      </p:sp>
      <p:sp>
        <p:nvSpPr>
          <p:cNvPr id="168" name="Google Shape;168;p31"/>
          <p:cNvSpPr/>
          <p:nvPr/>
        </p:nvSpPr>
        <p:spPr>
          <a:xfrm>
            <a:off x="856209" y="244930"/>
            <a:ext cx="7431579"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600">
                <a:solidFill>
                  <a:srgbClr val="0070C0"/>
                </a:solidFill>
                <a:latin typeface="Arial"/>
                <a:ea typeface="Arial"/>
                <a:cs typeface="Arial"/>
                <a:sym typeface="Arial"/>
              </a:rPr>
              <a:t>Broken Sentences Worksheet</a:t>
            </a:r>
            <a:endParaRPr sz="3600">
              <a:solidFill>
                <a:srgbClr val="0070C0"/>
              </a:solidFill>
              <a:latin typeface="Arial"/>
              <a:ea typeface="Arial"/>
              <a:cs typeface="Arial"/>
              <a:sym typeface="Arial"/>
            </a:endParaRPr>
          </a:p>
        </p:txBody>
      </p:sp>
      <p:pic>
        <p:nvPicPr>
          <p:cNvPr id="169" name="Google Shape;169;p31"/>
          <p:cNvPicPr preferRelativeResize="0"/>
          <p:nvPr/>
        </p:nvPicPr>
        <p:blipFill rotWithShape="1">
          <a:blip r:embed="rId3">
            <a:alphaModFix/>
          </a:blip>
          <a:srcRect b="0" l="0" r="0" t="0"/>
          <a:stretch/>
        </p:blipFill>
        <p:spPr>
          <a:xfrm>
            <a:off x="676075" y="2275550"/>
            <a:ext cx="7716576" cy="2867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2"/>
          <p:cNvPicPr preferRelativeResize="0"/>
          <p:nvPr/>
        </p:nvPicPr>
        <p:blipFill rotWithShape="1">
          <a:blip r:embed="rId3">
            <a:alphaModFix/>
          </a:blip>
          <a:srcRect b="0" l="0" r="0" t="0"/>
          <a:stretch/>
        </p:blipFill>
        <p:spPr>
          <a:xfrm>
            <a:off x="5515495" y="768330"/>
            <a:ext cx="2400300" cy="2470785"/>
          </a:xfrm>
          <a:prstGeom prst="rect">
            <a:avLst/>
          </a:prstGeom>
          <a:noFill/>
          <a:ln>
            <a:noFill/>
          </a:ln>
        </p:spPr>
      </p:pic>
      <p:sp>
        <p:nvSpPr>
          <p:cNvPr id="175" name="Google Shape;175;p32"/>
          <p:cNvSpPr/>
          <p:nvPr/>
        </p:nvSpPr>
        <p:spPr>
          <a:xfrm>
            <a:off x="633046" y="468776"/>
            <a:ext cx="7526216" cy="299554"/>
          </a:xfrm>
          <a:prstGeom prst="rect">
            <a:avLst/>
          </a:prstGeom>
          <a:noFill/>
          <a:ln>
            <a:noFill/>
          </a:ln>
        </p:spPr>
        <p:txBody>
          <a:bodyPr anchorCtr="0" anchor="t" bIns="45700" lIns="91425" spcFirstLastPara="1" rIns="91425" wrap="square" tIns="45700">
            <a:noAutofit/>
          </a:bodyPr>
          <a:lstStyle/>
          <a:p>
            <a:pPr indent="0" lvl="0" marL="0" marR="0" rtl="0" algn="l">
              <a:lnSpc>
                <a:spcPct val="59305"/>
              </a:lnSpc>
              <a:spcBef>
                <a:spcPts val="0"/>
              </a:spcBef>
              <a:spcAft>
                <a:spcPts val="0"/>
              </a:spcAft>
              <a:buNone/>
            </a:pPr>
            <a:r>
              <a:rPr b="1" lang="en" sz="3600">
                <a:solidFill>
                  <a:srgbClr val="407BC2"/>
                </a:solidFill>
                <a:latin typeface="Arial"/>
                <a:ea typeface="Arial"/>
                <a:cs typeface="Arial"/>
                <a:sym typeface="Arial"/>
              </a:rPr>
              <a:t>Bookcase Story</a:t>
            </a:r>
            <a:endParaRPr sz="3600">
              <a:solidFill>
                <a:schemeClr val="dk1"/>
              </a:solidFill>
              <a:latin typeface="Arial"/>
              <a:ea typeface="Arial"/>
              <a:cs typeface="Arial"/>
              <a:sym typeface="Arial"/>
            </a:endParaRPr>
          </a:p>
        </p:txBody>
      </p:sp>
      <p:sp>
        <p:nvSpPr>
          <p:cNvPr id="176" name="Google Shape;176;p32"/>
          <p:cNvSpPr/>
          <p:nvPr/>
        </p:nvSpPr>
        <p:spPr>
          <a:xfrm>
            <a:off x="577734" y="866845"/>
            <a:ext cx="4788132" cy="394723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Imagine that each of us has a bookcase, that we’ve been filling up throughout our lives. Each book inside the bookcase represents one of our skills or memories.</a:t>
            </a:r>
            <a:endParaRPr sz="1100"/>
          </a:p>
          <a:p>
            <a:pPr indent="0" lvl="0" marL="0" marR="0" rtl="0" algn="l">
              <a:spcBef>
                <a:spcPts val="0"/>
              </a:spcBef>
              <a:spcAft>
                <a:spcPts val="0"/>
              </a:spcAft>
              <a:buNone/>
            </a:pPr>
            <a:r>
              <a:rPr lang="en" sz="1800">
                <a:solidFill>
                  <a:schemeClr val="dk1"/>
                </a:solidFill>
                <a:latin typeface="Arial"/>
                <a:ea typeface="Arial"/>
                <a:cs typeface="Arial"/>
                <a:sym typeface="Arial"/>
              </a:rPr>
              <a:t> </a:t>
            </a:r>
            <a:endParaRPr sz="1100"/>
          </a:p>
          <a:p>
            <a:pPr indent="0" lvl="0" marL="0" marR="0" rtl="0" algn="l">
              <a:spcBef>
                <a:spcPts val="0"/>
              </a:spcBef>
              <a:spcAft>
                <a:spcPts val="0"/>
              </a:spcAft>
              <a:buNone/>
            </a:pPr>
            <a:r>
              <a:rPr lang="en" sz="1800">
                <a:solidFill>
                  <a:schemeClr val="dk1"/>
                </a:solidFill>
                <a:latin typeface="Arial"/>
                <a:ea typeface="Arial"/>
                <a:cs typeface="Arial"/>
                <a:sym typeface="Arial"/>
              </a:rPr>
              <a:t>On the top shelves are our memories of facts and our skills for thinking in complicated ways. This includes skills like counting money, using language, planning our activities and making sure that our behavior fits the situation. Dementia usually damages the top or outer part of the brain first. In our story, this means that it removes the books on these top shelves.</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407CC2"/>
              </a:buClr>
              <a:buSzPts val="3600"/>
              <a:buFont typeface="Arial"/>
              <a:buNone/>
            </a:pPr>
            <a:r>
              <a:rPr lang="en" sz="3600">
                <a:solidFill>
                  <a:srgbClr val="407CC2"/>
                </a:solidFill>
              </a:rPr>
              <a:t>Everyday Tasks</a:t>
            </a:r>
            <a:endParaRPr/>
          </a:p>
        </p:txBody>
      </p:sp>
      <p:pic>
        <p:nvPicPr>
          <p:cNvPr id="182" name="Google Shape;182;p33"/>
          <p:cNvPicPr preferRelativeResize="0"/>
          <p:nvPr/>
        </p:nvPicPr>
        <p:blipFill rotWithShape="1">
          <a:blip r:embed="rId3">
            <a:alphaModFix/>
          </a:blip>
          <a:srcRect b="0" l="0" r="0" t="0"/>
          <a:stretch/>
        </p:blipFill>
        <p:spPr>
          <a:xfrm>
            <a:off x="306335" y="1020095"/>
            <a:ext cx="6411298" cy="33565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