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4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E8BAA-93B0-4E48-A2D8-D480E99E3AD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532FEE-9A9A-46C5-8A80-06D961001F9D}">
      <dgm:prSet phldrT="[Text]" custT="1"/>
      <dgm:spPr/>
      <dgm:t>
        <a:bodyPr/>
        <a:lstStyle/>
        <a:p>
          <a:r>
            <a:rPr lang="en-US" sz="1400" b="1" dirty="0" smtClean="0"/>
            <a:t>Ongoing Needs Assessment</a:t>
          </a:r>
          <a:endParaRPr lang="en-US" sz="1400" b="1" dirty="0"/>
        </a:p>
      </dgm:t>
    </dgm:pt>
    <dgm:pt modelId="{2C3F121A-D664-4E16-9C44-E5D4AA6E7C69}" type="parTrans" cxnId="{9122FB6C-F346-4A93-B85C-40B0F4A6BC14}">
      <dgm:prSet/>
      <dgm:spPr/>
      <dgm:t>
        <a:bodyPr/>
        <a:lstStyle/>
        <a:p>
          <a:endParaRPr lang="en-US"/>
        </a:p>
      </dgm:t>
    </dgm:pt>
    <dgm:pt modelId="{81E324EC-3EEF-4C28-AFC7-B70575D011E8}" type="sibTrans" cxnId="{9122FB6C-F346-4A93-B85C-40B0F4A6BC14}">
      <dgm:prSet/>
      <dgm:spPr>
        <a:noFill/>
      </dgm:spPr>
      <dgm:t>
        <a:bodyPr/>
        <a:lstStyle/>
        <a:p>
          <a:endParaRPr lang="en-US"/>
        </a:p>
      </dgm:t>
    </dgm:pt>
    <dgm:pt modelId="{C10BD3C7-D38A-4E03-AEEB-88AED5120370}">
      <dgm:prSet phldrT="[Text]" custT="1"/>
      <dgm:spPr/>
      <dgm:t>
        <a:bodyPr/>
        <a:lstStyle/>
        <a:p>
          <a:r>
            <a:rPr lang="en-US" sz="1400" b="1" dirty="0" smtClean="0"/>
            <a:t>Public Outreach and Engagement</a:t>
          </a:r>
          <a:endParaRPr lang="en-US" sz="1400" b="1" dirty="0"/>
        </a:p>
      </dgm:t>
    </dgm:pt>
    <dgm:pt modelId="{6983A2A8-F1B2-4298-AE28-19FA4F1501F6}" type="parTrans" cxnId="{79E20FFD-AD45-4CCE-9588-6E38686080E9}">
      <dgm:prSet/>
      <dgm:spPr/>
      <dgm:t>
        <a:bodyPr/>
        <a:lstStyle/>
        <a:p>
          <a:endParaRPr lang="en-US"/>
        </a:p>
      </dgm:t>
    </dgm:pt>
    <dgm:pt modelId="{ADABE256-5FFB-4516-897A-6BB82C989D39}" type="sibTrans" cxnId="{79E20FFD-AD45-4CCE-9588-6E38686080E9}">
      <dgm:prSet/>
      <dgm:spPr>
        <a:noFill/>
      </dgm:spPr>
      <dgm:t>
        <a:bodyPr/>
        <a:lstStyle/>
        <a:p>
          <a:endParaRPr lang="en-US"/>
        </a:p>
      </dgm:t>
    </dgm:pt>
    <dgm:pt modelId="{53A3EC0D-514F-41F0-AA79-BB8198F65638}">
      <dgm:prSet phldrT="[Text]" custT="1"/>
      <dgm:spPr/>
      <dgm:t>
        <a:bodyPr/>
        <a:lstStyle/>
        <a:p>
          <a:r>
            <a:rPr lang="en-US" sz="1400" b="1" dirty="0" smtClean="0"/>
            <a:t>Strategic Plan and Response</a:t>
          </a:r>
          <a:endParaRPr lang="en-US" sz="1400" b="1" dirty="0"/>
        </a:p>
      </dgm:t>
    </dgm:pt>
    <dgm:pt modelId="{8686D4AA-CB1F-4C4B-BFDF-01861053E142}" type="parTrans" cxnId="{9F240F7D-9F8D-4A07-891D-740F2DA58E17}">
      <dgm:prSet/>
      <dgm:spPr/>
      <dgm:t>
        <a:bodyPr/>
        <a:lstStyle/>
        <a:p>
          <a:endParaRPr lang="en-US"/>
        </a:p>
      </dgm:t>
    </dgm:pt>
    <dgm:pt modelId="{9B2A551F-0F33-4FAB-BF19-3C9EA8D38338}" type="sibTrans" cxnId="{9F240F7D-9F8D-4A07-891D-740F2DA58E17}">
      <dgm:prSet/>
      <dgm:spPr>
        <a:noFill/>
      </dgm:spPr>
      <dgm:t>
        <a:bodyPr/>
        <a:lstStyle/>
        <a:p>
          <a:endParaRPr lang="en-US" dirty="0"/>
        </a:p>
      </dgm:t>
    </dgm:pt>
    <dgm:pt modelId="{7864E5B1-D2D6-4637-A9DA-533BEB79FA57}">
      <dgm:prSet phldrT="[Text]" custT="1"/>
      <dgm:spPr/>
      <dgm:t>
        <a:bodyPr/>
        <a:lstStyle/>
        <a:p>
          <a:r>
            <a:rPr lang="en-US" sz="1400" b="1" dirty="0" smtClean="0"/>
            <a:t>Workforce Development and Training</a:t>
          </a:r>
          <a:endParaRPr lang="en-US" sz="1400" b="1" dirty="0"/>
        </a:p>
      </dgm:t>
    </dgm:pt>
    <dgm:pt modelId="{49CAE1C8-81C6-4869-A781-79D94359BAC1}" type="parTrans" cxnId="{DD1BD28F-A906-4A2B-8A99-8CE154903DF6}">
      <dgm:prSet/>
      <dgm:spPr/>
      <dgm:t>
        <a:bodyPr/>
        <a:lstStyle/>
        <a:p>
          <a:endParaRPr lang="en-US"/>
        </a:p>
      </dgm:t>
    </dgm:pt>
    <dgm:pt modelId="{67370DA4-0BDA-48A9-8227-7F008E5AC96F}" type="sibTrans" cxnId="{DD1BD28F-A906-4A2B-8A99-8CE154903DF6}">
      <dgm:prSet/>
      <dgm:spPr>
        <a:noFill/>
      </dgm:spPr>
      <dgm:t>
        <a:bodyPr/>
        <a:lstStyle/>
        <a:p>
          <a:endParaRPr lang="en-US"/>
        </a:p>
      </dgm:t>
    </dgm:pt>
    <dgm:pt modelId="{663761F3-F386-4EC7-8E25-57D5F0BEFF42}">
      <dgm:prSet phldrT="[Text]" custT="1"/>
      <dgm:spPr/>
      <dgm:t>
        <a:bodyPr/>
        <a:lstStyle/>
        <a:p>
          <a:r>
            <a:rPr lang="en-US" sz="1400" b="1" dirty="0" smtClean="0"/>
            <a:t>Performance</a:t>
          </a:r>
          <a:r>
            <a:rPr lang="en-US" sz="1200" b="1" dirty="0" smtClean="0"/>
            <a:t> </a:t>
          </a:r>
          <a:r>
            <a:rPr lang="en-US" sz="1400" b="1" dirty="0" smtClean="0"/>
            <a:t>Measurement</a:t>
          </a:r>
          <a:endParaRPr lang="en-US" sz="1400" b="1" dirty="0"/>
        </a:p>
      </dgm:t>
    </dgm:pt>
    <dgm:pt modelId="{AA30D1E9-CFB4-492C-B253-758355FD369D}" type="parTrans" cxnId="{E5C4F97C-5EAA-4671-B393-7171015C4D19}">
      <dgm:prSet/>
      <dgm:spPr/>
      <dgm:t>
        <a:bodyPr/>
        <a:lstStyle/>
        <a:p>
          <a:endParaRPr lang="en-US"/>
        </a:p>
      </dgm:t>
    </dgm:pt>
    <dgm:pt modelId="{DB258448-CD0B-4D3D-BBAD-1B43F477EB4F}" type="sibTrans" cxnId="{E5C4F97C-5EAA-4671-B393-7171015C4D19}">
      <dgm:prSet/>
      <dgm:spPr>
        <a:noFill/>
      </dgm:spPr>
      <dgm:t>
        <a:bodyPr/>
        <a:lstStyle/>
        <a:p>
          <a:endParaRPr lang="en-US"/>
        </a:p>
      </dgm:t>
    </dgm:pt>
    <dgm:pt modelId="{90FF7757-A472-4C63-9355-FDE50943A9F9}">
      <dgm:prSet/>
      <dgm:spPr/>
      <dgm:t>
        <a:bodyPr/>
        <a:lstStyle/>
        <a:p>
          <a:r>
            <a:rPr lang="en-US" b="1" dirty="0" smtClean="0"/>
            <a:t>Integrated  Public Health Services</a:t>
          </a:r>
          <a:endParaRPr lang="en-US" b="1" dirty="0"/>
        </a:p>
      </dgm:t>
    </dgm:pt>
    <dgm:pt modelId="{FD6AD0C3-5EA5-4D39-B15C-FA5895F26207}" type="parTrans" cxnId="{901EADBB-BA6B-4D71-A054-61D0AA9AA13F}">
      <dgm:prSet/>
      <dgm:spPr/>
      <dgm:t>
        <a:bodyPr/>
        <a:lstStyle/>
        <a:p>
          <a:endParaRPr lang="en-US"/>
        </a:p>
      </dgm:t>
    </dgm:pt>
    <dgm:pt modelId="{80C63302-0B26-4233-8708-048EFE9C19E2}" type="sibTrans" cxnId="{901EADBB-BA6B-4D71-A054-61D0AA9AA13F}">
      <dgm:prSet/>
      <dgm:spPr>
        <a:noFill/>
      </dgm:spPr>
      <dgm:t>
        <a:bodyPr/>
        <a:lstStyle/>
        <a:p>
          <a:endParaRPr lang="en-US"/>
        </a:p>
      </dgm:t>
    </dgm:pt>
    <dgm:pt modelId="{2F182636-1181-41EB-B5A7-4C42BA56CD60}" type="pres">
      <dgm:prSet presAssocID="{0A2E8BAA-93B0-4E48-A2D8-D480E99E3A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901BC2-CE1F-42FA-A342-C4CA8132C48F}" type="pres">
      <dgm:prSet presAssocID="{90FF7757-A472-4C63-9355-FDE50943A9F9}" presName="node" presStyleLbl="node1" presStyleIdx="0" presStyleCnt="6" custScaleX="184425" custRadScaleRad="101834" custRadScaleInc="7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737B6-7D90-4985-B93D-C70E0D7C6124}" type="pres">
      <dgm:prSet presAssocID="{80C63302-0B26-4233-8708-048EFE9C19E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17058A0-D761-4C54-9A37-E1A42580F054}" type="pres">
      <dgm:prSet presAssocID="{80C63302-0B26-4233-8708-048EFE9C19E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E6D511D-CC02-4595-87F0-60378BFBDF90}" type="pres">
      <dgm:prSet presAssocID="{BF532FEE-9A9A-46C5-8A80-06D961001F9D}" presName="node" presStyleLbl="node1" presStyleIdx="1" presStyleCnt="6" custScaleX="181077" custScaleY="97587" custRadScaleRad="111460" custRadScaleInc="26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DA94A-4185-410B-84CB-2506F20C75E5}" type="pres">
      <dgm:prSet presAssocID="{81E324EC-3EEF-4C28-AFC7-B70575D011E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3ECE8F1-617D-4BBE-BC27-6FC16E677B04}" type="pres">
      <dgm:prSet presAssocID="{81E324EC-3EEF-4C28-AFC7-B70575D011E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97119D0-D486-4A82-A74A-ECABA2B72221}" type="pres">
      <dgm:prSet presAssocID="{C10BD3C7-D38A-4E03-AEEB-88AED5120370}" presName="node" presStyleLbl="node1" presStyleIdx="2" presStyleCnt="6" custScaleX="192289" custScaleY="112871" custRadScaleRad="113000" custRadScaleInc="-26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EE9C-C6A2-4ECC-AEF3-11E8B1C54C39}" type="pres">
      <dgm:prSet presAssocID="{ADABE256-5FFB-4516-897A-6BB82C989D3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615DC36-347A-4013-810A-DF0289B3E7CD}" type="pres">
      <dgm:prSet presAssocID="{ADABE256-5FFB-4516-897A-6BB82C989D3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89136E7-AC79-44D0-852D-3FD180D1ABEF}" type="pres">
      <dgm:prSet presAssocID="{53A3EC0D-514F-41F0-AA79-BB8198F65638}" presName="node" presStyleLbl="node1" presStyleIdx="3" presStyleCnt="6" custScaleX="188366" custRadScaleRad="90965" custRadScaleInc="-7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A5F44-B302-4CF6-8491-1B01FD0F7974}" type="pres">
      <dgm:prSet presAssocID="{9B2A551F-0F33-4FAB-BF19-3C9EA8D38338}" presName="sibTrans" presStyleLbl="sibTrans2D1" presStyleIdx="3" presStyleCnt="6" custScaleX="27188"/>
      <dgm:spPr/>
      <dgm:t>
        <a:bodyPr/>
        <a:lstStyle/>
        <a:p>
          <a:endParaRPr lang="en-US"/>
        </a:p>
      </dgm:t>
    </dgm:pt>
    <dgm:pt modelId="{C31AFF08-E7D2-47A7-A141-BEE51C27176B}" type="pres">
      <dgm:prSet presAssocID="{9B2A551F-0F33-4FAB-BF19-3C9EA8D3833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E2D7A0F-C908-4DB2-A72C-3F1C87F8B276}" type="pres">
      <dgm:prSet presAssocID="{7864E5B1-D2D6-4637-A9DA-533BEB79FA57}" presName="node" presStyleLbl="node1" presStyleIdx="4" presStyleCnt="6" custScaleX="181729" custRadScaleRad="102280" custRadScaleInc="24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B3A08-0DFB-49CB-8E91-1A4C4F210110}" type="pres">
      <dgm:prSet presAssocID="{67370DA4-0BDA-48A9-8227-7F008E5AC96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845554C-DCE4-4B03-BEE0-FA402A435BDC}" type="pres">
      <dgm:prSet presAssocID="{67370DA4-0BDA-48A9-8227-7F008E5AC96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782F038-5197-4250-939B-5B3C61830C81}" type="pres">
      <dgm:prSet presAssocID="{663761F3-F386-4EC7-8E25-57D5F0BEFF42}" presName="node" presStyleLbl="node1" presStyleIdx="5" presStyleCnt="6" custScaleX="180800" custRadScaleRad="105004" custRadScaleInc="-17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E4251-E2F8-4CBA-83F5-AA189857252D}" type="pres">
      <dgm:prSet presAssocID="{DB258448-CD0B-4D3D-BBAD-1B43F477EB4F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9F863AE-9323-4056-A0DA-FEFCB22143ED}" type="pres">
      <dgm:prSet presAssocID="{DB258448-CD0B-4D3D-BBAD-1B43F477EB4F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9E20FFD-AD45-4CCE-9588-6E38686080E9}" srcId="{0A2E8BAA-93B0-4E48-A2D8-D480E99E3AD5}" destId="{C10BD3C7-D38A-4E03-AEEB-88AED5120370}" srcOrd="2" destOrd="0" parTransId="{6983A2A8-F1B2-4298-AE28-19FA4F1501F6}" sibTransId="{ADABE256-5FFB-4516-897A-6BB82C989D39}"/>
    <dgm:cxn modelId="{96F6E6CE-398C-415D-BAED-2E9A2581EC8A}" type="presOf" srcId="{80C63302-0B26-4233-8708-048EFE9C19E2}" destId="{25E737B6-7D90-4985-B93D-C70E0D7C6124}" srcOrd="0" destOrd="0" presId="urn:microsoft.com/office/officeart/2005/8/layout/cycle2"/>
    <dgm:cxn modelId="{603BBBD2-5517-44E5-989E-B276689B564A}" type="presOf" srcId="{67370DA4-0BDA-48A9-8227-7F008E5AC96F}" destId="{6845554C-DCE4-4B03-BEE0-FA402A435BDC}" srcOrd="1" destOrd="0" presId="urn:microsoft.com/office/officeart/2005/8/layout/cycle2"/>
    <dgm:cxn modelId="{3432CA5B-55E1-4BC4-90A4-08B29C7BFD87}" type="presOf" srcId="{53A3EC0D-514F-41F0-AA79-BB8198F65638}" destId="{B89136E7-AC79-44D0-852D-3FD180D1ABEF}" srcOrd="0" destOrd="0" presId="urn:microsoft.com/office/officeart/2005/8/layout/cycle2"/>
    <dgm:cxn modelId="{9F240F7D-9F8D-4A07-891D-740F2DA58E17}" srcId="{0A2E8BAA-93B0-4E48-A2D8-D480E99E3AD5}" destId="{53A3EC0D-514F-41F0-AA79-BB8198F65638}" srcOrd="3" destOrd="0" parTransId="{8686D4AA-CB1F-4C4B-BFDF-01861053E142}" sibTransId="{9B2A551F-0F33-4FAB-BF19-3C9EA8D38338}"/>
    <dgm:cxn modelId="{901EADBB-BA6B-4D71-A054-61D0AA9AA13F}" srcId="{0A2E8BAA-93B0-4E48-A2D8-D480E99E3AD5}" destId="{90FF7757-A472-4C63-9355-FDE50943A9F9}" srcOrd="0" destOrd="0" parTransId="{FD6AD0C3-5EA5-4D39-B15C-FA5895F26207}" sibTransId="{80C63302-0B26-4233-8708-048EFE9C19E2}"/>
    <dgm:cxn modelId="{C3CA7198-F649-41D6-9EEC-2817A578C146}" type="presOf" srcId="{663761F3-F386-4EC7-8E25-57D5F0BEFF42}" destId="{3782F038-5197-4250-939B-5B3C61830C81}" srcOrd="0" destOrd="0" presId="urn:microsoft.com/office/officeart/2005/8/layout/cycle2"/>
    <dgm:cxn modelId="{9122FB6C-F346-4A93-B85C-40B0F4A6BC14}" srcId="{0A2E8BAA-93B0-4E48-A2D8-D480E99E3AD5}" destId="{BF532FEE-9A9A-46C5-8A80-06D961001F9D}" srcOrd="1" destOrd="0" parTransId="{2C3F121A-D664-4E16-9C44-E5D4AA6E7C69}" sibTransId="{81E324EC-3EEF-4C28-AFC7-B70575D011E8}"/>
    <dgm:cxn modelId="{E4FC93B3-65C4-4A29-BC5A-C2AB997F9C25}" type="presOf" srcId="{81E324EC-3EEF-4C28-AFC7-B70575D011E8}" destId="{22FDA94A-4185-410B-84CB-2506F20C75E5}" srcOrd="0" destOrd="0" presId="urn:microsoft.com/office/officeart/2005/8/layout/cycle2"/>
    <dgm:cxn modelId="{EAE9B27C-D1A5-4D36-AE43-9D50EC3F8C8F}" type="presOf" srcId="{DB258448-CD0B-4D3D-BBAD-1B43F477EB4F}" destId="{39F863AE-9323-4056-A0DA-FEFCB22143ED}" srcOrd="1" destOrd="0" presId="urn:microsoft.com/office/officeart/2005/8/layout/cycle2"/>
    <dgm:cxn modelId="{8B369835-227E-476C-9C19-C48936830577}" type="presOf" srcId="{80C63302-0B26-4233-8708-048EFE9C19E2}" destId="{817058A0-D761-4C54-9A37-E1A42580F054}" srcOrd="1" destOrd="0" presId="urn:microsoft.com/office/officeart/2005/8/layout/cycle2"/>
    <dgm:cxn modelId="{7D1B6205-A41D-42D2-89A0-727F51F07F87}" type="presOf" srcId="{BF532FEE-9A9A-46C5-8A80-06D961001F9D}" destId="{2E6D511D-CC02-4595-87F0-60378BFBDF90}" srcOrd="0" destOrd="0" presId="urn:microsoft.com/office/officeart/2005/8/layout/cycle2"/>
    <dgm:cxn modelId="{4AB305BC-3D9D-4511-9DAB-9F7F4B01752A}" type="presOf" srcId="{9B2A551F-0F33-4FAB-BF19-3C9EA8D38338}" destId="{C31AFF08-E7D2-47A7-A141-BEE51C27176B}" srcOrd="1" destOrd="0" presId="urn:microsoft.com/office/officeart/2005/8/layout/cycle2"/>
    <dgm:cxn modelId="{F0ED0FFC-3666-4B6A-A540-925334C86875}" type="presOf" srcId="{81E324EC-3EEF-4C28-AFC7-B70575D011E8}" destId="{53ECE8F1-617D-4BBE-BC27-6FC16E677B04}" srcOrd="1" destOrd="0" presId="urn:microsoft.com/office/officeart/2005/8/layout/cycle2"/>
    <dgm:cxn modelId="{020BDAB8-0A64-400F-8D34-49C8A5E8AF88}" type="presOf" srcId="{9B2A551F-0F33-4FAB-BF19-3C9EA8D38338}" destId="{CD4A5F44-B302-4CF6-8491-1B01FD0F7974}" srcOrd="0" destOrd="0" presId="urn:microsoft.com/office/officeart/2005/8/layout/cycle2"/>
    <dgm:cxn modelId="{9D6EC90D-8B42-4D57-AD3B-CFC6C2BBEF88}" type="presOf" srcId="{67370DA4-0BDA-48A9-8227-7F008E5AC96F}" destId="{934B3A08-0DFB-49CB-8E91-1A4C4F210110}" srcOrd="0" destOrd="0" presId="urn:microsoft.com/office/officeart/2005/8/layout/cycle2"/>
    <dgm:cxn modelId="{13E5B61F-1F2A-40D6-BB18-FD54A3811204}" type="presOf" srcId="{ADABE256-5FFB-4516-897A-6BB82C989D39}" destId="{2615DC36-347A-4013-810A-DF0289B3E7CD}" srcOrd="1" destOrd="0" presId="urn:microsoft.com/office/officeart/2005/8/layout/cycle2"/>
    <dgm:cxn modelId="{92DE3318-4B96-428B-9271-783F019E0821}" type="presOf" srcId="{C10BD3C7-D38A-4E03-AEEB-88AED5120370}" destId="{497119D0-D486-4A82-A74A-ECABA2B72221}" srcOrd="0" destOrd="0" presId="urn:microsoft.com/office/officeart/2005/8/layout/cycle2"/>
    <dgm:cxn modelId="{DD1BD28F-A906-4A2B-8A99-8CE154903DF6}" srcId="{0A2E8BAA-93B0-4E48-A2D8-D480E99E3AD5}" destId="{7864E5B1-D2D6-4637-A9DA-533BEB79FA57}" srcOrd="4" destOrd="0" parTransId="{49CAE1C8-81C6-4869-A781-79D94359BAC1}" sibTransId="{67370DA4-0BDA-48A9-8227-7F008E5AC96F}"/>
    <dgm:cxn modelId="{E5C4F97C-5EAA-4671-B393-7171015C4D19}" srcId="{0A2E8BAA-93B0-4E48-A2D8-D480E99E3AD5}" destId="{663761F3-F386-4EC7-8E25-57D5F0BEFF42}" srcOrd="5" destOrd="0" parTransId="{AA30D1E9-CFB4-492C-B253-758355FD369D}" sibTransId="{DB258448-CD0B-4D3D-BBAD-1B43F477EB4F}"/>
    <dgm:cxn modelId="{964240CB-03E7-4CB5-844E-7D871B8D1041}" type="presOf" srcId="{0A2E8BAA-93B0-4E48-A2D8-D480E99E3AD5}" destId="{2F182636-1181-41EB-B5A7-4C42BA56CD60}" srcOrd="0" destOrd="0" presId="urn:microsoft.com/office/officeart/2005/8/layout/cycle2"/>
    <dgm:cxn modelId="{6FB4866C-7207-4DFF-9B5D-B9DE1EA68CBA}" type="presOf" srcId="{ADABE256-5FFB-4516-897A-6BB82C989D39}" destId="{AB5AEE9C-C6A2-4ECC-AEF3-11E8B1C54C39}" srcOrd="0" destOrd="0" presId="urn:microsoft.com/office/officeart/2005/8/layout/cycle2"/>
    <dgm:cxn modelId="{3668580B-0D72-451C-8DB2-00F749930488}" type="presOf" srcId="{90FF7757-A472-4C63-9355-FDE50943A9F9}" destId="{31901BC2-CE1F-42FA-A342-C4CA8132C48F}" srcOrd="0" destOrd="0" presId="urn:microsoft.com/office/officeart/2005/8/layout/cycle2"/>
    <dgm:cxn modelId="{0B82F317-53AF-4EF1-823E-EA30D52CB9D2}" type="presOf" srcId="{DB258448-CD0B-4D3D-BBAD-1B43F477EB4F}" destId="{C71E4251-E2F8-4CBA-83F5-AA189857252D}" srcOrd="0" destOrd="0" presId="urn:microsoft.com/office/officeart/2005/8/layout/cycle2"/>
    <dgm:cxn modelId="{5B8608DF-B327-438C-8491-A0E34CCFD355}" type="presOf" srcId="{7864E5B1-D2D6-4637-A9DA-533BEB79FA57}" destId="{5E2D7A0F-C908-4DB2-A72C-3F1C87F8B276}" srcOrd="0" destOrd="0" presId="urn:microsoft.com/office/officeart/2005/8/layout/cycle2"/>
    <dgm:cxn modelId="{4DF15EBE-06D5-4E0C-B8D1-DAD320D41FEC}" type="presParOf" srcId="{2F182636-1181-41EB-B5A7-4C42BA56CD60}" destId="{31901BC2-CE1F-42FA-A342-C4CA8132C48F}" srcOrd="0" destOrd="0" presId="urn:microsoft.com/office/officeart/2005/8/layout/cycle2"/>
    <dgm:cxn modelId="{5FAD6C65-4714-4776-B2DF-61A168071111}" type="presParOf" srcId="{2F182636-1181-41EB-B5A7-4C42BA56CD60}" destId="{25E737B6-7D90-4985-B93D-C70E0D7C6124}" srcOrd="1" destOrd="0" presId="urn:microsoft.com/office/officeart/2005/8/layout/cycle2"/>
    <dgm:cxn modelId="{014EDCA1-E428-4FD2-932B-46315B72F20A}" type="presParOf" srcId="{25E737B6-7D90-4985-B93D-C70E0D7C6124}" destId="{817058A0-D761-4C54-9A37-E1A42580F054}" srcOrd="0" destOrd="0" presId="urn:microsoft.com/office/officeart/2005/8/layout/cycle2"/>
    <dgm:cxn modelId="{0A26313D-065F-4171-BB2C-AB35B356107C}" type="presParOf" srcId="{2F182636-1181-41EB-B5A7-4C42BA56CD60}" destId="{2E6D511D-CC02-4595-87F0-60378BFBDF90}" srcOrd="2" destOrd="0" presId="urn:microsoft.com/office/officeart/2005/8/layout/cycle2"/>
    <dgm:cxn modelId="{9663016F-AC19-4D24-A5A8-DA3DFAF87DDC}" type="presParOf" srcId="{2F182636-1181-41EB-B5A7-4C42BA56CD60}" destId="{22FDA94A-4185-410B-84CB-2506F20C75E5}" srcOrd="3" destOrd="0" presId="urn:microsoft.com/office/officeart/2005/8/layout/cycle2"/>
    <dgm:cxn modelId="{A5BD6E59-D3DE-4B79-A180-6BBB37213A54}" type="presParOf" srcId="{22FDA94A-4185-410B-84CB-2506F20C75E5}" destId="{53ECE8F1-617D-4BBE-BC27-6FC16E677B04}" srcOrd="0" destOrd="0" presId="urn:microsoft.com/office/officeart/2005/8/layout/cycle2"/>
    <dgm:cxn modelId="{5C43214B-0168-4F0C-BD76-B0EDD96301AD}" type="presParOf" srcId="{2F182636-1181-41EB-B5A7-4C42BA56CD60}" destId="{497119D0-D486-4A82-A74A-ECABA2B72221}" srcOrd="4" destOrd="0" presId="urn:microsoft.com/office/officeart/2005/8/layout/cycle2"/>
    <dgm:cxn modelId="{9F59D8B0-8326-49EA-9550-DAFE410AFB16}" type="presParOf" srcId="{2F182636-1181-41EB-B5A7-4C42BA56CD60}" destId="{AB5AEE9C-C6A2-4ECC-AEF3-11E8B1C54C39}" srcOrd="5" destOrd="0" presId="urn:microsoft.com/office/officeart/2005/8/layout/cycle2"/>
    <dgm:cxn modelId="{0B9AE80D-49D5-4928-9F73-2578E0CA1ADF}" type="presParOf" srcId="{AB5AEE9C-C6A2-4ECC-AEF3-11E8B1C54C39}" destId="{2615DC36-347A-4013-810A-DF0289B3E7CD}" srcOrd="0" destOrd="0" presId="urn:microsoft.com/office/officeart/2005/8/layout/cycle2"/>
    <dgm:cxn modelId="{9ACDD936-ACB9-4CC0-85DE-D707BD77FD74}" type="presParOf" srcId="{2F182636-1181-41EB-B5A7-4C42BA56CD60}" destId="{B89136E7-AC79-44D0-852D-3FD180D1ABEF}" srcOrd="6" destOrd="0" presId="urn:microsoft.com/office/officeart/2005/8/layout/cycle2"/>
    <dgm:cxn modelId="{12C056F2-AA60-4C47-800F-E6A70EC1AC15}" type="presParOf" srcId="{2F182636-1181-41EB-B5A7-4C42BA56CD60}" destId="{CD4A5F44-B302-4CF6-8491-1B01FD0F7974}" srcOrd="7" destOrd="0" presId="urn:microsoft.com/office/officeart/2005/8/layout/cycle2"/>
    <dgm:cxn modelId="{8300611A-1EEC-494F-9AE6-CB6D246BF5BC}" type="presParOf" srcId="{CD4A5F44-B302-4CF6-8491-1B01FD0F7974}" destId="{C31AFF08-E7D2-47A7-A141-BEE51C27176B}" srcOrd="0" destOrd="0" presId="urn:microsoft.com/office/officeart/2005/8/layout/cycle2"/>
    <dgm:cxn modelId="{BC69ADC0-5740-4014-B19B-C95E3CD78F2C}" type="presParOf" srcId="{2F182636-1181-41EB-B5A7-4C42BA56CD60}" destId="{5E2D7A0F-C908-4DB2-A72C-3F1C87F8B276}" srcOrd="8" destOrd="0" presId="urn:microsoft.com/office/officeart/2005/8/layout/cycle2"/>
    <dgm:cxn modelId="{D9FED652-300F-4A09-B5F0-2F69617673BC}" type="presParOf" srcId="{2F182636-1181-41EB-B5A7-4C42BA56CD60}" destId="{934B3A08-0DFB-49CB-8E91-1A4C4F210110}" srcOrd="9" destOrd="0" presId="urn:microsoft.com/office/officeart/2005/8/layout/cycle2"/>
    <dgm:cxn modelId="{B8EEAF13-CD7E-4745-AB60-109B9B27BC5E}" type="presParOf" srcId="{934B3A08-0DFB-49CB-8E91-1A4C4F210110}" destId="{6845554C-DCE4-4B03-BEE0-FA402A435BDC}" srcOrd="0" destOrd="0" presId="urn:microsoft.com/office/officeart/2005/8/layout/cycle2"/>
    <dgm:cxn modelId="{07DCD4B9-9C8B-4DA7-A74C-2930F2E48856}" type="presParOf" srcId="{2F182636-1181-41EB-B5A7-4C42BA56CD60}" destId="{3782F038-5197-4250-939B-5B3C61830C81}" srcOrd="10" destOrd="0" presId="urn:microsoft.com/office/officeart/2005/8/layout/cycle2"/>
    <dgm:cxn modelId="{9606F235-12B9-4BC1-8D39-0DBE6342A9D8}" type="presParOf" srcId="{2F182636-1181-41EB-B5A7-4C42BA56CD60}" destId="{C71E4251-E2F8-4CBA-83F5-AA189857252D}" srcOrd="11" destOrd="0" presId="urn:microsoft.com/office/officeart/2005/8/layout/cycle2"/>
    <dgm:cxn modelId="{3A16820E-7D6C-4EC8-B4B0-F413D5C84CBC}" type="presParOf" srcId="{C71E4251-E2F8-4CBA-83F5-AA189857252D}" destId="{39F863AE-9323-4056-A0DA-FEFCB22143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01BC2-CE1F-42FA-A342-C4CA8132C48F}">
      <dsp:nvSpPr>
        <dsp:cNvPr id="0" name=""/>
        <dsp:cNvSpPr/>
      </dsp:nvSpPr>
      <dsp:spPr>
        <a:xfrm>
          <a:off x="1807961" y="0"/>
          <a:ext cx="1572647" cy="852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Integrated  Public Health Services</a:t>
          </a:r>
          <a:endParaRPr lang="en-US" sz="1400" b="1" kern="1200" dirty="0"/>
        </a:p>
      </dsp:txBody>
      <dsp:txXfrm>
        <a:off x="2038270" y="124879"/>
        <a:ext cx="1112029" cy="602972"/>
      </dsp:txXfrm>
    </dsp:sp>
    <dsp:sp modelId="{25E737B6-7D90-4985-B93D-C70E0D7C6124}">
      <dsp:nvSpPr>
        <dsp:cNvPr id="0" name=""/>
        <dsp:cNvSpPr/>
      </dsp:nvSpPr>
      <dsp:spPr>
        <a:xfrm rot="1821854">
          <a:off x="3167155" y="657297"/>
          <a:ext cx="133855" cy="28779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169909" y="704707"/>
        <a:ext cx="93699" cy="172678"/>
      </dsp:txXfrm>
    </dsp:sp>
    <dsp:sp modelId="{2E6D511D-CC02-4595-87F0-60378BFBDF90}">
      <dsp:nvSpPr>
        <dsp:cNvPr id="0" name=""/>
        <dsp:cNvSpPr/>
      </dsp:nvSpPr>
      <dsp:spPr>
        <a:xfrm>
          <a:off x="3096947" y="757087"/>
          <a:ext cx="1544098" cy="832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Ongoing Needs Assessment</a:t>
          </a:r>
          <a:endParaRPr lang="en-US" sz="1400" b="1" kern="1200" dirty="0"/>
        </a:p>
      </dsp:txBody>
      <dsp:txXfrm>
        <a:off x="3323075" y="878953"/>
        <a:ext cx="1091842" cy="588421"/>
      </dsp:txXfrm>
    </dsp:sp>
    <dsp:sp modelId="{22FDA94A-4185-410B-84CB-2506F20C75E5}">
      <dsp:nvSpPr>
        <dsp:cNvPr id="0" name=""/>
        <dsp:cNvSpPr/>
      </dsp:nvSpPr>
      <dsp:spPr>
        <a:xfrm rot="5346877">
          <a:off x="3828432" y="1533829"/>
          <a:ext cx="96723" cy="28779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842716" y="1576881"/>
        <a:ext cx="67706" cy="172678"/>
      </dsp:txXfrm>
    </dsp:sp>
    <dsp:sp modelId="{497119D0-D486-4A82-A74A-ECABA2B72221}">
      <dsp:nvSpPr>
        <dsp:cNvPr id="0" name=""/>
        <dsp:cNvSpPr/>
      </dsp:nvSpPr>
      <dsp:spPr>
        <a:xfrm>
          <a:off x="3065829" y="1771682"/>
          <a:ext cx="1639706" cy="962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Public Outreach and Engagement</a:t>
          </a:r>
          <a:endParaRPr lang="en-US" sz="1400" b="1" kern="1200" dirty="0"/>
        </a:p>
      </dsp:txBody>
      <dsp:txXfrm>
        <a:off x="3305958" y="1912635"/>
        <a:ext cx="1159448" cy="680579"/>
      </dsp:txXfrm>
    </dsp:sp>
    <dsp:sp modelId="{AB5AEE9C-C6A2-4ECC-AEF3-11E8B1C54C39}">
      <dsp:nvSpPr>
        <dsp:cNvPr id="0" name=""/>
        <dsp:cNvSpPr/>
      </dsp:nvSpPr>
      <dsp:spPr>
        <a:xfrm rot="9268973">
          <a:off x="3201408" y="2426983"/>
          <a:ext cx="36350" cy="28779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211781" y="2482193"/>
        <a:ext cx="25445" cy="172678"/>
      </dsp:txXfrm>
    </dsp:sp>
    <dsp:sp modelId="{B89136E7-AC79-44D0-852D-3FD180D1ABEF}">
      <dsp:nvSpPr>
        <dsp:cNvPr id="0" name=""/>
        <dsp:cNvSpPr/>
      </dsp:nvSpPr>
      <dsp:spPr>
        <a:xfrm>
          <a:off x="1787369" y="2444807"/>
          <a:ext cx="1606253" cy="852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Strategic Plan and Response</a:t>
          </a:r>
          <a:endParaRPr lang="en-US" sz="1400" b="1" kern="1200" dirty="0"/>
        </a:p>
      </dsp:txBody>
      <dsp:txXfrm>
        <a:off x="2022599" y="2569686"/>
        <a:ext cx="1135793" cy="602972"/>
      </dsp:txXfrm>
    </dsp:sp>
    <dsp:sp modelId="{CD4A5F44-B302-4CF6-8491-1B01FD0F7974}">
      <dsp:nvSpPr>
        <dsp:cNvPr id="0" name=""/>
        <dsp:cNvSpPr/>
      </dsp:nvSpPr>
      <dsp:spPr>
        <a:xfrm rot="12463644">
          <a:off x="1950730" y="2396215"/>
          <a:ext cx="19845" cy="28779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1956341" y="2455159"/>
        <a:ext cx="13892" cy="172678"/>
      </dsp:txXfrm>
    </dsp:sp>
    <dsp:sp modelId="{5E2D7A0F-C908-4DB2-A72C-3F1C87F8B276}">
      <dsp:nvSpPr>
        <dsp:cNvPr id="0" name=""/>
        <dsp:cNvSpPr/>
      </dsp:nvSpPr>
      <dsp:spPr>
        <a:xfrm>
          <a:off x="562749" y="1786246"/>
          <a:ext cx="1549657" cy="852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Workforce Development and Training</a:t>
          </a:r>
          <a:endParaRPr lang="en-US" sz="1400" b="1" kern="1200" dirty="0"/>
        </a:p>
      </dsp:txBody>
      <dsp:txXfrm>
        <a:off x="789691" y="1911125"/>
        <a:ext cx="1095773" cy="602972"/>
      </dsp:txXfrm>
    </dsp:sp>
    <dsp:sp modelId="{934B3A08-0DFB-49CB-8E91-1A4C4F210110}">
      <dsp:nvSpPr>
        <dsp:cNvPr id="0" name=""/>
        <dsp:cNvSpPr/>
      </dsp:nvSpPr>
      <dsp:spPr>
        <a:xfrm rot="16156311">
          <a:off x="1274218" y="1538733"/>
          <a:ext cx="113248" cy="28779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291421" y="1613278"/>
        <a:ext cx="79274" cy="172678"/>
      </dsp:txXfrm>
    </dsp:sp>
    <dsp:sp modelId="{3782F038-5197-4250-939B-5B3C61830C81}">
      <dsp:nvSpPr>
        <dsp:cNvPr id="0" name=""/>
        <dsp:cNvSpPr/>
      </dsp:nvSpPr>
      <dsp:spPr>
        <a:xfrm>
          <a:off x="553157" y="719877"/>
          <a:ext cx="1541736" cy="852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Performance</a:t>
          </a:r>
          <a:r>
            <a:rPr lang="en-US" sz="1200" b="1" kern="1200" dirty="0" smtClean="0"/>
            <a:t> </a:t>
          </a:r>
          <a:r>
            <a:rPr lang="en-US" sz="1400" b="1" kern="1200" dirty="0" smtClean="0"/>
            <a:t>Measurement</a:t>
          </a:r>
          <a:endParaRPr lang="en-US" sz="1400" b="1" kern="1200" dirty="0"/>
        </a:p>
      </dsp:txBody>
      <dsp:txXfrm>
        <a:off x="778939" y="844756"/>
        <a:ext cx="1090172" cy="602972"/>
      </dsp:txXfrm>
    </dsp:sp>
    <dsp:sp modelId="{C71E4251-E2F8-4CBA-83F5-AA189857252D}">
      <dsp:nvSpPr>
        <dsp:cNvPr id="0" name=""/>
        <dsp:cNvSpPr/>
      </dsp:nvSpPr>
      <dsp:spPr>
        <a:xfrm rot="19827543">
          <a:off x="1896401" y="645475"/>
          <a:ext cx="114674" cy="28779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898637" y="711515"/>
        <a:ext cx="80272" cy="17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06748-384D-4FD1-B807-6B94AEB1739C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4E2A6-3365-4A86-8565-444742DF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4E2A6-3365-4A86-8565-444742DFAB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3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4E2A6-3365-4A86-8565-444742DFA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6097" y="2371502"/>
            <a:ext cx="6815669" cy="17207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i2</a:t>
            </a:r>
            <a:b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Public Health Excellence </a:t>
            </a:r>
            <a:b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  O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L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B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V</a:t>
            </a:r>
            <a:r>
              <a:rPr lang="en-US" sz="3600" dirty="0" smtClean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591099"/>
            <a:ext cx="6815669" cy="170410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</a:p>
          <a:p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Island Integrated Public Health Collaborative (i2) Background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59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No official regional public health department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No systematic community needs assessment or routine public health data collection/analysis to inform </a:t>
            </a:r>
            <a:r>
              <a:rPr lang="en-US" sz="1800" dirty="0" smtClean="0"/>
              <a:t>health service delivery/response 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Growing need to assess public health data on Social Determinants of Health (</a:t>
            </a:r>
            <a:r>
              <a:rPr lang="en-US" sz="1800" dirty="0" err="1" smtClean="0"/>
              <a:t>SDoH</a:t>
            </a:r>
            <a:r>
              <a:rPr lang="en-US" sz="1800" dirty="0" smtClean="0"/>
              <a:t>), including </a:t>
            </a:r>
            <a:r>
              <a:rPr lang="en-US" sz="1800" dirty="0" smtClean="0"/>
              <a:t>health equity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Growing municipal, state and federal budget support for health/social/environmental services without a strategic plan for integration, monitoring and measuring outcomes (ROI, accountability for tax dollars)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2019 County/Select Board unanimous support to provide space above MVC4L to launch proposed collaborative – and then came the pandemic, putting early implementation plans on pause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IHC health center, MV Boards of Health and MV Hospital partnership solidly forged through highly successful two-year community-wide COVID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Ongoing and increasing need for integrated workforce development and training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6834"/>
            <a:ext cx="9601196" cy="1515291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alibri Light" panose="020F0302020204030204" pitchFamily="34" charset="0"/>
              </a:rPr>
              <a:t/>
            </a:r>
            <a:br>
              <a:rPr lang="en-US" sz="2400" dirty="0" smtClean="0">
                <a:cs typeface="Calibri Light" panose="020F0302020204030204" pitchFamily="34" charset="0"/>
              </a:rPr>
            </a:br>
            <a:r>
              <a:rPr lang="en-US" sz="2400" dirty="0" smtClean="0">
                <a:cs typeface="Calibri Light" panose="020F0302020204030204" pitchFamily="34" charset="0"/>
              </a:rPr>
              <a:t/>
            </a:r>
            <a:br>
              <a:rPr lang="en-US" sz="2400" dirty="0" smtClean="0">
                <a:cs typeface="Calibri Light" panose="020F0302020204030204" pitchFamily="34" charset="0"/>
              </a:rPr>
            </a:br>
            <a:r>
              <a:rPr lang="en-US" sz="2800" b="1" dirty="0" smtClean="0">
                <a:cs typeface="Calibri Light" panose="020F0302020204030204" pitchFamily="34" charset="0"/>
              </a:rPr>
              <a:t>Charge from </a:t>
            </a:r>
            <a:r>
              <a:rPr lang="en-US" sz="2800" b="1" dirty="0">
                <a:cs typeface="Calibri Light" panose="020F0302020204030204" pitchFamily="34" charset="0"/>
              </a:rPr>
              <a:t>the Commonwealth’s State Action for Public Health Excellence (SAPHE) </a:t>
            </a:r>
            <a:r>
              <a:rPr lang="en-US" sz="2800" b="1" i="1" u="sng" dirty="0">
                <a:cs typeface="Calibri Light" panose="020F0302020204030204" pitchFamily="34" charset="0"/>
              </a:rPr>
              <a:t>Blueprint for Public Health Excellence </a:t>
            </a:r>
            <a:r>
              <a:rPr lang="en-US" sz="2800" b="1" i="1" u="sng" dirty="0" smtClean="0">
                <a:cs typeface="Calibri Light" panose="020F0302020204030204" pitchFamily="34" charset="0"/>
              </a:rPr>
              <a:t>Report</a:t>
            </a:r>
            <a:r>
              <a:rPr lang="en-US" sz="2800" u="sng" dirty="0">
                <a:cs typeface="Calibri Light" panose="020F0302020204030204" pitchFamily="34" charset="0"/>
              </a:rPr>
              <a:t> </a:t>
            </a:r>
            <a:r>
              <a:rPr lang="en-US" sz="4800" u="sng" dirty="0">
                <a:cs typeface="Calibri Light" panose="020F0302020204030204" pitchFamily="34" charset="0"/>
              </a:rPr>
              <a:t/>
            </a:r>
            <a:br>
              <a:rPr lang="en-US" sz="4800" u="sng" dirty="0">
                <a:cs typeface="Calibri Light" panose="020F0302020204030204" pitchFamily="34" charset="0"/>
              </a:rPr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762" y="2492835"/>
            <a:ext cx="8442564" cy="29462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“Increase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cross-jurisdictional sharing of public health services to strengthen the service delivery </a:t>
            </a:r>
            <a:r>
              <a:rPr lang="en-US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capacities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local public health </a:t>
            </a:r>
            <a:r>
              <a:rPr lang="en-US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departments.”</a:t>
            </a:r>
          </a:p>
          <a:p>
            <a:pPr marL="0" indent="0">
              <a:buNone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 FY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2022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six Vineyard Boards of Health and Nantucket Health Department </a:t>
            </a:r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received a multi-year </a:t>
            </a:r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state SAPHE grant funding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chose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Island Health Care as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organizational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home for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their 3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new shared employees: Public Health Biologist, Public Health Inspector and Community/Population Health Specialist.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88473"/>
            <a:ext cx="9601196" cy="99752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Vision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8880"/>
            <a:ext cx="9601196" cy="3383279"/>
          </a:xfrm>
        </p:spPr>
        <p:txBody>
          <a:bodyPr/>
          <a:lstStyle/>
          <a:p>
            <a:pPr marL="0" indent="0">
              <a:buNone/>
            </a:pPr>
            <a:r>
              <a:rPr lang="en-US" sz="9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marL="0" indent="0">
              <a:buNone/>
            </a:pPr>
            <a:endParaRPr lang="en-US" sz="9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9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Excellence | Resilience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Equity | Sustainability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Health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 Housing | Food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Safety and Security |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Climate and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_____________________________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8" y="1455958"/>
            <a:ext cx="9601196" cy="6471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Our Work – and Work Groups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1857258"/>
              </p:ext>
            </p:extLst>
          </p:nvPr>
        </p:nvGraphicFramePr>
        <p:xfrm>
          <a:off x="3522133" y="2560321"/>
          <a:ext cx="5136445" cy="341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5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             Project Director/Chief Public Health Officer						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Public Health Excellence Grant Facilitator</a:t>
            </a:r>
          </a:p>
          <a:p>
            <a:pPr marL="0" indent="0" algn="ctr">
              <a:buNone/>
            </a:pPr>
            <a:r>
              <a:rPr lang="en-US" dirty="0" smtClean="0"/>
              <a:t>Community/Population Health Specialist</a:t>
            </a:r>
          </a:p>
          <a:p>
            <a:pPr marL="0" indent="0" algn="ctr">
              <a:buNone/>
            </a:pPr>
            <a:r>
              <a:rPr lang="en-US" dirty="0" smtClean="0"/>
              <a:t>Public Health Biologist</a:t>
            </a:r>
          </a:p>
          <a:p>
            <a:pPr marL="0" indent="0" algn="ctr">
              <a:buNone/>
            </a:pPr>
            <a:r>
              <a:rPr lang="en-US" dirty="0" smtClean="0"/>
              <a:t>Public Health Inspector</a:t>
            </a:r>
          </a:p>
          <a:p>
            <a:pPr marL="0" indent="0" algn="ctr">
              <a:buNone/>
            </a:pPr>
            <a:r>
              <a:rPr lang="en-US" dirty="0" smtClean="0"/>
              <a:t>Public Health Nurses (2)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Board of Health Agents (6)</a:t>
            </a:r>
          </a:p>
          <a:p>
            <a:pPr marL="0" indent="0" algn="ctr">
              <a:buNone/>
            </a:pPr>
            <a:r>
              <a:rPr lang="en-US" dirty="0" smtClean="0"/>
              <a:t>Island Health Care Community Health Workers (7)</a:t>
            </a:r>
          </a:p>
          <a:p>
            <a:pPr marL="0" indent="0" algn="ctr">
              <a:buNone/>
            </a:pPr>
            <a:r>
              <a:rPr lang="en-US" dirty="0" smtClean="0"/>
              <a:t>Senior Management Island Health Care Community Health Center (6)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87" y="781397"/>
            <a:ext cx="10456023" cy="1471352"/>
          </a:xfrm>
        </p:spPr>
        <p:txBody>
          <a:bodyPr/>
          <a:lstStyle/>
          <a:p>
            <a:r>
              <a:rPr lang="en-US" dirty="0" smtClean="0"/>
              <a:t>Partners – Actual and Proposed </a:t>
            </a:r>
            <a:br>
              <a:rPr lang="en-US" dirty="0" smtClean="0"/>
            </a:br>
            <a:r>
              <a:rPr lang="en-US" dirty="0" smtClean="0"/>
              <a:t>(partial listing)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5" y="2453388"/>
            <a:ext cx="9601196" cy="37490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	 	Island Boards of Health				     	            		Island Select Boards</a:t>
            </a:r>
          </a:p>
          <a:p>
            <a:pPr marL="0" indent="0">
              <a:buNone/>
            </a:pPr>
            <a:r>
              <a:rPr lang="en-US" dirty="0" smtClean="0"/>
              <a:t>		Martha’s Vineyard Vision Fellowship		                      		Dukes County Commission</a:t>
            </a:r>
          </a:p>
          <a:p>
            <a:pPr marL="0" indent="0">
              <a:buNone/>
            </a:pPr>
            <a:r>
              <a:rPr lang="en-US" dirty="0" smtClean="0"/>
              <a:t>	 	Island Health Care FQHC				                      	MA Association of Boards of Health	     </a:t>
            </a:r>
          </a:p>
          <a:p>
            <a:pPr marL="0" indent="0">
              <a:buNone/>
            </a:pPr>
            <a:r>
              <a:rPr lang="en-US" dirty="0" smtClean="0"/>
              <a:t>	 	Town of Nantucket					</a:t>
            </a:r>
            <a:r>
              <a:rPr lang="en-US" dirty="0"/>
              <a:t> </a:t>
            </a:r>
            <a:r>
              <a:rPr lang="en-US" dirty="0" smtClean="0"/>
              <a:t>                    	Dukes County Health Council</a:t>
            </a:r>
          </a:p>
          <a:p>
            <a:pPr marL="0" indent="0">
              <a:buNone/>
            </a:pPr>
            <a:r>
              <a:rPr lang="en-US" dirty="0" smtClean="0"/>
              <a:t>		Island Grown Initiative			</a:t>
            </a:r>
            <a:r>
              <a:rPr lang="en-US" dirty="0"/>
              <a:t> </a:t>
            </a:r>
            <a:r>
              <a:rPr lang="en-US" dirty="0" smtClean="0"/>
              <a:t>                                        	Island Law Enforcement and Public Safety </a:t>
            </a:r>
          </a:p>
          <a:p>
            <a:pPr marL="0" indent="0">
              <a:buNone/>
            </a:pPr>
            <a:r>
              <a:rPr lang="en-US" dirty="0" smtClean="0"/>
              <a:t>           	Community Ambassador Partnership				</a:t>
            </a:r>
            <a:r>
              <a:rPr lang="en-US" dirty="0"/>
              <a:t> </a:t>
            </a:r>
            <a:r>
              <a:rPr lang="en-US" dirty="0" smtClean="0"/>
              <a:t>	Martha’s Vineyard Commission</a:t>
            </a:r>
          </a:p>
          <a:p>
            <a:pPr marL="0" indent="0">
              <a:buNone/>
            </a:pPr>
            <a:r>
              <a:rPr lang="en-US" dirty="0" smtClean="0"/>
              <a:t>           	Island Housing Trust					                      	Island Climate Action Network</a:t>
            </a:r>
          </a:p>
          <a:p>
            <a:pPr marL="0" indent="0">
              <a:buNone/>
            </a:pPr>
            <a:r>
              <a:rPr lang="en-US" dirty="0" smtClean="0"/>
              <a:t>           	Coalition to Create MV Housing Bank	                               	NAACP</a:t>
            </a:r>
          </a:p>
          <a:p>
            <a:pPr marL="0" indent="0">
              <a:buNone/>
            </a:pPr>
            <a:r>
              <a:rPr lang="en-US" dirty="0" smtClean="0"/>
              <a:t>           	MA League of Community Health Centers                              	Martha’s Vineyard and Nantucket Hospitals</a:t>
            </a:r>
          </a:p>
          <a:p>
            <a:pPr marL="0" indent="0">
              <a:buNone/>
            </a:pPr>
            <a:r>
              <a:rPr lang="en-US" dirty="0" smtClean="0"/>
              <a:t>           	Vineyard Wind/Vineyard Power		 </a:t>
            </a:r>
            <a:r>
              <a:rPr lang="en-US" dirty="0"/>
              <a:t>	</a:t>
            </a:r>
            <a:r>
              <a:rPr lang="en-US" dirty="0" smtClean="0"/>
              <a:t>                     	Vineyard Health Care Access Program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	Wampanoag Tribe of Gay Head (Aquinnah)		</a:t>
            </a:r>
            <a:r>
              <a:rPr lang="en-US" dirty="0"/>
              <a:t> </a:t>
            </a:r>
            <a:r>
              <a:rPr lang="en-US" dirty="0" smtClean="0"/>
              <a:t>           	MV Community Services/Island Counseling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007" y="761159"/>
            <a:ext cx="9601196" cy="7067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Draft Organizational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4" y="1467867"/>
            <a:ext cx="9432758" cy="47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1281</TotalTime>
  <Words>561</Words>
  <Application>Microsoft Office PowerPoint</Application>
  <PresentationFormat>Widescreen</PresentationFormat>
  <Paragraphs>58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Tahoma</vt:lpstr>
      <vt:lpstr>Organic</vt:lpstr>
      <vt:lpstr>i2  Public Health Excellence  C  O  L  L  A  B  O  R  A  T  I  V  E</vt:lpstr>
      <vt:lpstr>Island Integrated Public Health Collaborative (i2) Background </vt:lpstr>
      <vt:lpstr>  Charge from the Commonwealth’s State Action for Public Health Excellence (SAPHE) Blueprint for Public Health Excellence Report  </vt:lpstr>
      <vt:lpstr>Our Vision</vt:lpstr>
      <vt:lpstr>Our Work – and Work Groups</vt:lpstr>
      <vt:lpstr>Our Team</vt:lpstr>
      <vt:lpstr>Partners – Actual and Proposed  (partial listing)</vt:lpstr>
      <vt:lpstr>Draft Organizational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Integrated|i2 Public Health Collaborative</dc:title>
  <dc:creator>Cindy Mitchell</dc:creator>
  <cp:lastModifiedBy>Cynthia Mitchell</cp:lastModifiedBy>
  <cp:revision>99</cp:revision>
  <dcterms:created xsi:type="dcterms:W3CDTF">2021-07-22T20:40:14Z</dcterms:created>
  <dcterms:modified xsi:type="dcterms:W3CDTF">2022-06-14T16:15:41Z</dcterms:modified>
</cp:coreProperties>
</file>