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2438400" rtl="0" fontAlgn="auto" latinLnBrk="0" hangingPunct="0">
      <a:lnSpc>
        <a:spcPct val="9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Canela Text Regular"/>
        <a:ea typeface="Canela Text Regular"/>
        <a:cs typeface="Canela Text Regular"/>
        <a:sym typeface="Canela Text Regular"/>
      </a:defRPr>
    </a:lvl1pPr>
    <a:lvl2pPr marL="0" marR="0" indent="457200" algn="ctr" defTabSz="2438400" rtl="0" fontAlgn="auto" latinLnBrk="0" hangingPunct="0">
      <a:lnSpc>
        <a:spcPct val="9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Canela Text Regular"/>
        <a:ea typeface="Canela Text Regular"/>
        <a:cs typeface="Canela Text Regular"/>
        <a:sym typeface="Canela Text Regular"/>
      </a:defRPr>
    </a:lvl2pPr>
    <a:lvl3pPr marL="0" marR="0" indent="914400" algn="ctr" defTabSz="2438400" rtl="0" fontAlgn="auto" latinLnBrk="0" hangingPunct="0">
      <a:lnSpc>
        <a:spcPct val="9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Canela Text Regular"/>
        <a:ea typeface="Canela Text Regular"/>
        <a:cs typeface="Canela Text Regular"/>
        <a:sym typeface="Canela Text Regular"/>
      </a:defRPr>
    </a:lvl3pPr>
    <a:lvl4pPr marL="0" marR="0" indent="1371600" algn="ctr" defTabSz="2438400" rtl="0" fontAlgn="auto" latinLnBrk="0" hangingPunct="0">
      <a:lnSpc>
        <a:spcPct val="9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Canela Text Regular"/>
        <a:ea typeface="Canela Text Regular"/>
        <a:cs typeface="Canela Text Regular"/>
        <a:sym typeface="Canela Text Regular"/>
      </a:defRPr>
    </a:lvl4pPr>
    <a:lvl5pPr marL="0" marR="0" indent="1828800" algn="ctr" defTabSz="2438400" rtl="0" fontAlgn="auto" latinLnBrk="0" hangingPunct="0">
      <a:lnSpc>
        <a:spcPct val="9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Canela Text Regular"/>
        <a:ea typeface="Canela Text Regular"/>
        <a:cs typeface="Canela Text Regular"/>
        <a:sym typeface="Canela Text Regular"/>
      </a:defRPr>
    </a:lvl5pPr>
    <a:lvl6pPr marL="0" marR="0" indent="2286000" algn="ctr" defTabSz="2438400" rtl="0" fontAlgn="auto" latinLnBrk="0" hangingPunct="0">
      <a:lnSpc>
        <a:spcPct val="9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Canela Text Regular"/>
        <a:ea typeface="Canela Text Regular"/>
        <a:cs typeface="Canela Text Regular"/>
        <a:sym typeface="Canela Text Regular"/>
      </a:defRPr>
    </a:lvl6pPr>
    <a:lvl7pPr marL="0" marR="0" indent="2743200" algn="ctr" defTabSz="2438400" rtl="0" fontAlgn="auto" latinLnBrk="0" hangingPunct="0">
      <a:lnSpc>
        <a:spcPct val="9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Canela Text Regular"/>
        <a:ea typeface="Canela Text Regular"/>
        <a:cs typeface="Canela Text Regular"/>
        <a:sym typeface="Canela Text Regular"/>
      </a:defRPr>
    </a:lvl7pPr>
    <a:lvl8pPr marL="0" marR="0" indent="3200400" algn="ctr" defTabSz="2438400" rtl="0" fontAlgn="auto" latinLnBrk="0" hangingPunct="0">
      <a:lnSpc>
        <a:spcPct val="9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Canela Text Regular"/>
        <a:ea typeface="Canela Text Regular"/>
        <a:cs typeface="Canela Text Regular"/>
        <a:sym typeface="Canela Text Regular"/>
      </a:defRPr>
    </a:lvl8pPr>
    <a:lvl9pPr marL="0" marR="0" indent="3657600" algn="ctr" defTabSz="2438400" rtl="0" fontAlgn="auto" latinLnBrk="0" hangingPunct="0">
      <a:lnSpc>
        <a:spcPct val="9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Canela Text Regular"/>
        <a:ea typeface="Canela Text Regular"/>
        <a:cs typeface="Canela Text Regular"/>
        <a:sym typeface="Canela Text Regular"/>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3E5E8"/>
          </a:solidFill>
        </a:fill>
      </a:tcStyle>
    </a:band2H>
    <a:firstCol>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
          <a:latin typeface="Graphik"/>
          <a:ea typeface="Graphik"/>
          <a:cs typeface="Graphik"/>
        </a:font>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b="def" i="def"/>
      <a:tcStyle>
        <a:tcBdr/>
        <a:fill>
          <a:solidFill>
            <a:srgbClr val="E3E5E8"/>
          </a:solidFill>
        </a:fill>
      </a:tcStyle>
    </a:band2H>
    <a:firstCol>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
          <a:latin typeface="Graphik"/>
          <a:ea typeface="Graphik"/>
          <a:cs typeface="Graphik"/>
        </a:font>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
          <a:latin typeface="Graphik Semibold"/>
          <a:ea typeface="Graphik Semibold"/>
          <a:cs typeface="Graphik Semibold"/>
        </a:font>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hueOff val="-217956"/>
              <a:satOff val="14368"/>
              <a:lumOff val="17764"/>
            </a:schemeClr>
          </a:solidFill>
        </a:fill>
      </a:tcStyle>
    </a:firstRow>
  </a:tblStyle>
  <a:tblStyle styleId="{EEE7283C-3CF3-47DC-8721-378D4A62B228}" styleName="">
    <a:tblBg/>
    <a:wholeTbl>
      <a:tcTxStyle b="off" i="off">
        <a:font>
          <a:latin typeface="Graphik"/>
          <a:ea typeface="Graphik"/>
          <a:cs typeface="Graphik"/>
        </a:font>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b="def" i="def"/>
      <a:tcStyle>
        <a:tcBdr/>
        <a:fill>
          <a:solidFill>
            <a:srgbClr val="ECEEEE"/>
          </a:solidFill>
        </a:fill>
      </a:tcStyle>
    </a:band2H>
    <a:firstCol>
      <a:tcTxStyle b="on" i="off">
        <a:font>
          <a:latin typeface="Graphik Semibold"/>
          <a:ea typeface="Graphik Semibold"/>
          <a:cs typeface="Graphik Semibold"/>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chemeClr val="accent3">
              <a:hueOff val="571091"/>
              <a:satOff val="15926"/>
              <a:lumOff val="22314"/>
            </a:schemeClr>
          </a:solidFill>
        </a:fill>
      </a:tcStyle>
    </a:firstCol>
    <a:lastRow>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45B43B"/>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
          <a:latin typeface="Graphik Semibold"/>
          <a:ea typeface="Graphik Semibold"/>
          <a:cs typeface="Graphik Semibold"/>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45B43B"/>
          </a:solidFill>
        </a:fill>
      </a:tcStyle>
    </a:firstRow>
  </a:tblStyle>
  <a:tblStyle styleId="{CF821DB8-F4EB-4A41-A1BA-3FCAFE7338EE}" styleName="">
    <a:tblBg/>
    <a:wholeTbl>
      <a:tcTxStyle b="off" i="off">
        <a:font>
          <a:latin typeface="Graphik"/>
          <a:ea typeface="Graphik"/>
          <a:cs typeface="Graphik"/>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b="def" i="def"/>
      <a:tcStyle>
        <a:tcBdr/>
        <a:fill>
          <a:solidFill>
            <a:schemeClr val="accent4">
              <a:hueOff val="349036"/>
              <a:lumOff val="17111"/>
            </a:schemeClr>
          </a:solidFill>
        </a:fill>
      </a:tcStyle>
    </a:band2H>
    <a:firstCol>
      <a:tcTxStyle b="on" i="off">
        <a:font>
          <a:latin typeface="Graphik Semibold"/>
          <a:ea typeface="Graphik Semibold"/>
          <a:cs typeface="Graphik Semibold"/>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BD17"/>
          </a:solidFill>
        </a:fill>
      </a:tcStyle>
    </a:firstCol>
    <a:lastRow>
      <a:tcTxStyle b="on" i="off">
        <a:font>
          <a:latin typeface="Graphik Semibold"/>
          <a:ea typeface="Graphik Semibold"/>
          <a:cs typeface="Graphik Semibold"/>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FBD17"/>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n" i="off">
        <a:font>
          <a:latin typeface="Graphik Semibold"/>
          <a:ea typeface="Graphik Semibold"/>
          <a:cs typeface="Graphik Semibold"/>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8A25"/>
          </a:solidFill>
        </a:fill>
      </a:tcStyle>
    </a:firstRow>
  </a:tblStyle>
  <a:tblStyle styleId="{33BA23B1-9221-436E-865A-0063620EA4FD}" styleName="">
    <a:tblBg/>
    <a:wholeTbl>
      <a:tcTxStyle b="off" i="off">
        <a:font>
          <a:latin typeface="Graphik"/>
          <a:ea typeface="Graphik"/>
          <a:cs typeface="Graphik"/>
        </a:font>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12700" cap="flat">
              <a:solidFill>
                <a:srgbClr val="5E5E5E"/>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noFill/>
        </a:fill>
      </a:tcStyle>
    </a:wholeTbl>
    <a:band2H>
      <a:tcTxStyle b="def" i="def"/>
      <a:tcStyle>
        <a:tcBdr/>
        <a:fill>
          <a:solidFill>
            <a:srgbClr val="ECEEEF"/>
          </a:solidFill>
        </a:fill>
      </a:tcStyle>
    </a:band2H>
    <a:firstCol>
      <a:tcTxStyle b="on" i="off">
        <a:font>
          <a:latin typeface="Graphik Semibold"/>
          <a:ea typeface="Graphik Semibold"/>
          <a:cs typeface="Graphik Semibold"/>
        </a:font>
        <a:srgbClr val="FFFFFF"/>
      </a:tcTxStyle>
      <a:tcStyle>
        <a:tcBdr>
          <a:left>
            <a:ln w="12700" cap="flat">
              <a:solidFill>
                <a:srgbClr val="A6AAA9"/>
              </a:solidFill>
              <a:prstDash val="solid"/>
              <a:miter lim="400000"/>
            </a:ln>
          </a:left>
          <a:right>
            <a:ln w="12700" cap="flat">
              <a:solidFill>
                <a:srgbClr val="5E5E5E"/>
              </a:solidFill>
              <a:prstDash val="solid"/>
              <a:miter lim="400000"/>
            </a:ln>
          </a:right>
          <a:top>
            <a:ln w="12700" cap="flat">
              <a:solidFill>
                <a:srgbClr val="5E5E5E"/>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32C5B9"/>
          </a:solidFill>
        </a:fill>
      </a:tcStyle>
    </a:firstCol>
    <a:lastRow>
      <a:tcTxStyle b="on" i="off">
        <a:font>
          <a:latin typeface="Graphik Semibold"/>
          <a:ea typeface="Graphik Semibold"/>
          <a:cs typeface="Graphik Semibold"/>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38100" cap="flat">
              <a:solidFill>
                <a:schemeClr val="accent2">
                  <a:hueOff val="240640"/>
                  <a:satOff val="2542"/>
                  <a:lumOff val="-13198"/>
                </a:schemeClr>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FFFFFF"/>
          </a:solidFill>
        </a:fill>
      </a:tcStyle>
    </a:lastRow>
    <a:firstRow>
      <a:tcTxStyle b="on" i="off">
        <a:font>
          <a:latin typeface="Graphik Semibold"/>
          <a:ea typeface="Graphik Semibold"/>
          <a:cs typeface="Graphik Semibold"/>
        </a:font>
        <a:srgbClr val="FFFFFF"/>
      </a:tcTxStyle>
      <a:tcStyle>
        <a:tcBdr>
          <a:left>
            <a:ln w="12700" cap="flat">
              <a:solidFill>
                <a:srgbClr val="5E5E5E"/>
              </a:solidFill>
              <a:prstDash val="solid"/>
              <a:miter lim="400000"/>
            </a:ln>
          </a:left>
          <a:right>
            <a:ln w="12700" cap="flat">
              <a:solidFill>
                <a:srgbClr val="5E5E5E"/>
              </a:solidFill>
              <a:prstDash val="solid"/>
              <a:miter lim="400000"/>
            </a:ln>
          </a:right>
          <a:top>
            <a:ln w="12700" cap="flat">
              <a:solidFill>
                <a:srgbClr val="A6AAA9"/>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chemeClr val="accent2">
              <a:hueOff val="240640"/>
              <a:satOff val="2542"/>
              <a:lumOff val="-13198"/>
            </a:schemeClr>
          </a:solidFill>
        </a:fill>
      </a:tcStyle>
    </a:firstRow>
  </a:tblStyle>
  <a:tblStyle styleId="{2708684C-4D16-4618-839F-0558EEFCDFE6}" styleName="">
    <a:tblBg/>
    <a:wholeTbl>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b="def" i="def"/>
      <a:tcStyle>
        <a:tcBdr/>
        <a:fill>
          <a:solidFill>
            <a:srgbClr val="EDEEEF"/>
          </a:solidFill>
        </a:fill>
      </a:tcStyle>
    </a:band2H>
    <a:firstCol>
      <a:tcTxStyle b="on" i="off">
        <a:font>
          <a:latin typeface="Graphik Semibold"/>
          <a:ea typeface="Graphik Semibold"/>
          <a:cs typeface="Graphik Semibold"/>
        </a:font>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48" name="Shape 148"/>
          <p:cNvSpPr/>
          <p:nvPr>
            <p:ph type="sldImg"/>
          </p:nvPr>
        </p:nvSpPr>
        <p:spPr>
          <a:xfrm>
            <a:off x="1143000" y="685800"/>
            <a:ext cx="4572000" cy="3429000"/>
          </a:xfrm>
          <a:prstGeom prst="rect">
            <a:avLst/>
          </a:prstGeom>
        </p:spPr>
        <p:txBody>
          <a:bodyPr/>
          <a:lstStyle/>
          <a:p>
            <a:pPr/>
          </a:p>
        </p:txBody>
      </p:sp>
      <p:sp>
        <p:nvSpPr>
          <p:cNvPr id="149" name="Shape 14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Author and Date"/>
          <p:cNvSpPr txBox="1"/>
          <p:nvPr>
            <p:ph type="body" sz="quarter" idx="21" hasCustomPrompt="1"/>
          </p:nvPr>
        </p:nvSpPr>
        <p:spPr>
          <a:xfrm>
            <a:off x="1219200" y="11986162"/>
            <a:ext cx="21945599" cy="605791"/>
          </a:xfrm>
          <a:prstGeom prst="rect">
            <a:avLst/>
          </a:prstGeom>
        </p:spPr>
        <p:txBody>
          <a:bodyPr/>
          <a:lstStyle>
            <a:lvl1pPr marL="0" indent="0" algn="ctr" defTabSz="825500">
              <a:lnSpc>
                <a:spcPct val="100000"/>
              </a:lnSpc>
              <a:spcBef>
                <a:spcPts val="0"/>
              </a:spcBef>
              <a:buSzTx/>
              <a:buNone/>
              <a:defRPr spc="-29" sz="3000">
                <a:latin typeface="Graphik Medium"/>
                <a:ea typeface="Graphik Medium"/>
                <a:cs typeface="Graphik Medium"/>
                <a:sym typeface="Graphik Medium"/>
              </a:defRPr>
            </a:lvl1pPr>
          </a:lstStyle>
          <a:p>
            <a:pPr/>
            <a:r>
              <a:t>Author and Date</a:t>
            </a:r>
          </a:p>
        </p:txBody>
      </p:sp>
      <p:sp>
        <p:nvSpPr>
          <p:cNvPr id="12" name="Presentation Title"/>
          <p:cNvSpPr txBox="1"/>
          <p:nvPr>
            <p:ph type="title" hasCustomPrompt="1"/>
          </p:nvPr>
        </p:nvSpPr>
        <p:spPr>
          <a:xfrm>
            <a:off x="1219200" y="3543300"/>
            <a:ext cx="21945600" cy="4267200"/>
          </a:xfrm>
          <a:prstGeom prst="rect">
            <a:avLst/>
          </a:prstGeom>
        </p:spPr>
        <p:txBody>
          <a:bodyPr anchor="b"/>
          <a:lstStyle>
            <a:lvl1pPr>
              <a:defRPr spc="-128" sz="12800"/>
            </a:lvl1pPr>
          </a:lstStyle>
          <a:p>
            <a:pPr/>
            <a:r>
              <a:t>Presentation Title</a:t>
            </a:r>
          </a:p>
        </p:txBody>
      </p:sp>
      <p:sp>
        <p:nvSpPr>
          <p:cNvPr id="13" name="Body Level One…"/>
          <p:cNvSpPr txBox="1"/>
          <p:nvPr>
            <p:ph type="body" sz="quarter" idx="1" hasCustomPrompt="1"/>
          </p:nvPr>
        </p:nvSpPr>
        <p:spPr>
          <a:xfrm>
            <a:off x="1219200" y="7567579"/>
            <a:ext cx="21945600" cy="2250593"/>
          </a:xfrm>
          <a:prstGeom prst="rect">
            <a:avLst/>
          </a:prstGeom>
        </p:spPr>
        <p:txBody>
          <a:bodyPr/>
          <a:lstStyle>
            <a:lvl1pPr marL="0" indent="0" algn="ctr" defTabSz="825500">
              <a:lnSpc>
                <a:spcPct val="100000"/>
              </a:lnSpc>
              <a:spcBef>
                <a:spcPts val="0"/>
              </a:spcBef>
              <a:buSzTx/>
              <a:buNone/>
              <a:defRPr spc="-59" sz="6000">
                <a:latin typeface="Graphik Semibold"/>
                <a:ea typeface="Graphik Semibold"/>
                <a:cs typeface="Graphik Semibold"/>
                <a:sym typeface="Graphik Semibold"/>
              </a:defRPr>
            </a:lvl1pPr>
            <a:lvl2pPr marL="0" indent="457200" algn="ctr" defTabSz="825500">
              <a:lnSpc>
                <a:spcPct val="100000"/>
              </a:lnSpc>
              <a:spcBef>
                <a:spcPts val="0"/>
              </a:spcBef>
              <a:buSzTx/>
              <a:buNone/>
              <a:defRPr spc="-59" sz="6000">
                <a:latin typeface="Graphik Semibold"/>
                <a:ea typeface="Graphik Semibold"/>
                <a:cs typeface="Graphik Semibold"/>
                <a:sym typeface="Graphik Semibold"/>
              </a:defRPr>
            </a:lvl2pPr>
            <a:lvl3pPr marL="0" indent="914400" algn="ctr" defTabSz="825500">
              <a:lnSpc>
                <a:spcPct val="100000"/>
              </a:lnSpc>
              <a:spcBef>
                <a:spcPts val="0"/>
              </a:spcBef>
              <a:buSzTx/>
              <a:buNone/>
              <a:defRPr spc="-59" sz="6000">
                <a:latin typeface="Graphik Semibold"/>
                <a:ea typeface="Graphik Semibold"/>
                <a:cs typeface="Graphik Semibold"/>
                <a:sym typeface="Graphik Semibold"/>
              </a:defRPr>
            </a:lvl3pPr>
            <a:lvl4pPr marL="0" indent="1371600" algn="ctr" defTabSz="825500">
              <a:lnSpc>
                <a:spcPct val="100000"/>
              </a:lnSpc>
              <a:spcBef>
                <a:spcPts val="0"/>
              </a:spcBef>
              <a:buSzTx/>
              <a:buNone/>
              <a:defRPr spc="-59" sz="6000">
                <a:latin typeface="Graphik Semibold"/>
                <a:ea typeface="Graphik Semibold"/>
                <a:cs typeface="Graphik Semibold"/>
                <a:sym typeface="Graphik Semibold"/>
              </a:defRPr>
            </a:lvl4pPr>
            <a:lvl5pPr marL="0" indent="1828800" algn="ctr" defTabSz="825500">
              <a:lnSpc>
                <a:spcPct val="100000"/>
              </a:lnSpc>
              <a:spcBef>
                <a:spcPts val="0"/>
              </a:spcBef>
              <a:buSzTx/>
              <a:buNone/>
              <a:defRPr spc="-59" sz="6000">
                <a:latin typeface="Graphik Semibold"/>
                <a:ea typeface="Graphik Semibold"/>
                <a:cs typeface="Graphik Semibold"/>
                <a:sym typeface="Graphik Semibold"/>
              </a:defRPr>
            </a:lvl5pPr>
          </a:lstStyle>
          <a:p>
            <a:pPr/>
            <a:r>
              <a:t>Presentation Subtitle</a:t>
            </a:r>
          </a:p>
          <a:p>
            <a:pPr lvl="1"/>
            <a:r>
              <a:t/>
            </a:r>
          </a:p>
          <a:p>
            <a:pPr lvl="2"/>
            <a:r>
              <a:t/>
            </a:r>
          </a:p>
          <a:p>
            <a:pPr lvl="3"/>
            <a:r>
              <a:t/>
            </a:r>
          </a:p>
          <a:p>
            <a:pPr lvl="4"/>
            <a:r>
              <a:t/>
            </a:r>
          </a:p>
        </p:txBody>
      </p:sp>
      <p:sp>
        <p:nvSpPr>
          <p:cNvPr id="14" name="Slide Number"/>
          <p:cNvSpPr txBox="1"/>
          <p:nvPr>
            <p:ph type="sldNum" sz="quarter" idx="2"/>
          </p:nvPr>
        </p:nvSpPr>
        <p:spPr>
          <a:xfrm>
            <a:off x="12001499" y="12700000"/>
            <a:ext cx="388621" cy="42926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ement">
    <p:spTree>
      <p:nvGrpSpPr>
        <p:cNvPr id="1" name=""/>
        <p:cNvGrpSpPr/>
        <p:nvPr/>
      </p:nvGrpSpPr>
      <p:grpSpPr>
        <a:xfrm>
          <a:off x="0" y="0"/>
          <a:ext cx="0" cy="0"/>
          <a:chOff x="0" y="0"/>
          <a:chExt cx="0" cy="0"/>
        </a:xfrm>
      </p:grpSpPr>
      <p:sp>
        <p:nvSpPr>
          <p:cNvPr id="98" name="Body Level One…"/>
          <p:cNvSpPr txBox="1"/>
          <p:nvPr>
            <p:ph type="body" idx="1" hasCustomPrompt="1"/>
          </p:nvPr>
        </p:nvSpPr>
        <p:spPr>
          <a:xfrm>
            <a:off x="1219200" y="3251200"/>
            <a:ext cx="21945600" cy="6604000"/>
          </a:xfrm>
          <a:prstGeom prst="rect">
            <a:avLst/>
          </a:prstGeom>
        </p:spPr>
        <p:txBody>
          <a:bodyPr anchor="ctr"/>
          <a:lstStyle>
            <a:lvl1pPr marL="0" indent="0" algn="ctr" defTabSz="2438400">
              <a:lnSpc>
                <a:spcPct val="80000"/>
              </a:lnSpc>
              <a:spcBef>
                <a:spcPts val="0"/>
              </a:spcBef>
              <a:buSzTx/>
              <a:buNone/>
              <a:defRPr sz="12800">
                <a:latin typeface="Canela Regular"/>
                <a:ea typeface="Canela Regular"/>
                <a:cs typeface="Canela Regular"/>
                <a:sym typeface="Canela Regular"/>
              </a:defRPr>
            </a:lvl1pPr>
            <a:lvl2pPr marL="0" indent="457200" algn="ctr" defTabSz="2438400">
              <a:lnSpc>
                <a:spcPct val="80000"/>
              </a:lnSpc>
              <a:spcBef>
                <a:spcPts val="0"/>
              </a:spcBef>
              <a:buSzTx/>
              <a:buNone/>
              <a:defRPr sz="12800">
                <a:latin typeface="Canela Regular"/>
                <a:ea typeface="Canela Regular"/>
                <a:cs typeface="Canela Regular"/>
                <a:sym typeface="Canela Regular"/>
              </a:defRPr>
            </a:lvl2pPr>
            <a:lvl3pPr marL="0" indent="914400" algn="ctr" defTabSz="2438400">
              <a:lnSpc>
                <a:spcPct val="80000"/>
              </a:lnSpc>
              <a:spcBef>
                <a:spcPts val="0"/>
              </a:spcBef>
              <a:buSzTx/>
              <a:buNone/>
              <a:defRPr sz="12800">
                <a:latin typeface="Canela Regular"/>
                <a:ea typeface="Canela Regular"/>
                <a:cs typeface="Canela Regular"/>
                <a:sym typeface="Canela Regular"/>
              </a:defRPr>
            </a:lvl3pPr>
            <a:lvl4pPr marL="0" indent="1371600" algn="ctr" defTabSz="2438400">
              <a:lnSpc>
                <a:spcPct val="80000"/>
              </a:lnSpc>
              <a:spcBef>
                <a:spcPts val="0"/>
              </a:spcBef>
              <a:buSzTx/>
              <a:buNone/>
              <a:defRPr sz="12800">
                <a:latin typeface="Canela Regular"/>
                <a:ea typeface="Canela Regular"/>
                <a:cs typeface="Canela Regular"/>
                <a:sym typeface="Canela Regular"/>
              </a:defRPr>
            </a:lvl4pPr>
            <a:lvl5pPr marL="0" indent="1828800" algn="ctr" defTabSz="2438400">
              <a:lnSpc>
                <a:spcPct val="80000"/>
              </a:lnSpc>
              <a:spcBef>
                <a:spcPts val="0"/>
              </a:spcBef>
              <a:buSzTx/>
              <a:buNone/>
              <a:defRPr sz="12800">
                <a:latin typeface="Canela Regular"/>
                <a:ea typeface="Canela Regular"/>
                <a:cs typeface="Canela Regular"/>
                <a:sym typeface="Canela Regular"/>
              </a:defRPr>
            </a:lvl5pPr>
          </a:lstStyle>
          <a:p>
            <a:pPr/>
            <a:r>
              <a:t>Statement</a:t>
            </a:r>
          </a:p>
          <a:p>
            <a:pPr lvl="1"/>
            <a:r>
              <a:t/>
            </a:r>
          </a:p>
          <a:p>
            <a:pPr lvl="2"/>
            <a:r>
              <a:t/>
            </a:r>
          </a:p>
          <a:p>
            <a:pPr lvl="3"/>
            <a:r>
              <a:t/>
            </a:r>
          </a:p>
          <a:p>
            <a:pPr lvl="4"/>
            <a:r>
              <a:t/>
            </a:r>
          </a:p>
        </p:txBody>
      </p:sp>
      <p:sp>
        <p:nvSpPr>
          <p:cNvPr id="9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 Fact">
    <p:spTree>
      <p:nvGrpSpPr>
        <p:cNvPr id="1" name=""/>
        <p:cNvGrpSpPr/>
        <p:nvPr/>
      </p:nvGrpSpPr>
      <p:grpSpPr>
        <a:xfrm>
          <a:off x="0" y="0"/>
          <a:ext cx="0" cy="0"/>
          <a:chOff x="0" y="0"/>
          <a:chExt cx="0" cy="0"/>
        </a:xfrm>
      </p:grpSpPr>
      <p:sp>
        <p:nvSpPr>
          <p:cNvPr id="106" name="Fact information"/>
          <p:cNvSpPr txBox="1"/>
          <p:nvPr>
            <p:ph type="body" sz="quarter" idx="21" hasCustomPrompt="1"/>
          </p:nvPr>
        </p:nvSpPr>
        <p:spPr>
          <a:xfrm>
            <a:off x="1219200" y="8462239"/>
            <a:ext cx="21945602" cy="832613"/>
          </a:xfrm>
          <a:prstGeom prst="rect">
            <a:avLst/>
          </a:prstGeom>
        </p:spPr>
        <p:txBody>
          <a:bodyPr/>
          <a:lstStyle>
            <a:lvl1pPr marL="0" indent="0" algn="ctr" defTabSz="825500">
              <a:lnSpc>
                <a:spcPct val="100000"/>
              </a:lnSpc>
              <a:spcBef>
                <a:spcPts val="0"/>
              </a:spcBef>
              <a:buSzTx/>
              <a:buNone/>
              <a:defRPr spc="-44">
                <a:latin typeface="Graphik Semibold"/>
                <a:ea typeface="Graphik Semibold"/>
                <a:cs typeface="Graphik Semibold"/>
                <a:sym typeface="Graphik Semibold"/>
              </a:defRPr>
            </a:lvl1pPr>
          </a:lstStyle>
          <a:p>
            <a:pPr/>
            <a:r>
              <a:t>Fact information</a:t>
            </a:r>
          </a:p>
        </p:txBody>
      </p:sp>
      <p:sp>
        <p:nvSpPr>
          <p:cNvPr id="107" name="Body Level One…"/>
          <p:cNvSpPr txBox="1"/>
          <p:nvPr>
            <p:ph type="body" sz="half" idx="1" hasCustomPrompt="1"/>
          </p:nvPr>
        </p:nvSpPr>
        <p:spPr>
          <a:xfrm>
            <a:off x="1219200" y="4214484"/>
            <a:ext cx="21945600" cy="4269708"/>
          </a:xfrm>
          <a:prstGeom prst="rect">
            <a:avLst/>
          </a:prstGeom>
        </p:spPr>
        <p:txBody>
          <a:bodyPr anchor="b"/>
          <a:lstStyle>
            <a:lvl1pPr marL="0" indent="0" algn="ctr" defTabSz="2438400">
              <a:lnSpc>
                <a:spcPct val="80000"/>
              </a:lnSpc>
              <a:spcBef>
                <a:spcPts val="0"/>
              </a:spcBef>
              <a:buSzTx/>
              <a:buNone/>
              <a:defRPr sz="22400">
                <a:latin typeface="+mn-lt"/>
                <a:ea typeface="+mn-ea"/>
                <a:cs typeface="+mn-cs"/>
                <a:sym typeface="Canela Bold"/>
              </a:defRPr>
            </a:lvl1pPr>
            <a:lvl2pPr marL="0" indent="457200" algn="ctr" defTabSz="2438400">
              <a:lnSpc>
                <a:spcPct val="80000"/>
              </a:lnSpc>
              <a:spcBef>
                <a:spcPts val="0"/>
              </a:spcBef>
              <a:buSzTx/>
              <a:buNone/>
              <a:defRPr sz="22400">
                <a:latin typeface="+mn-lt"/>
                <a:ea typeface="+mn-ea"/>
                <a:cs typeface="+mn-cs"/>
                <a:sym typeface="Canela Bold"/>
              </a:defRPr>
            </a:lvl2pPr>
            <a:lvl3pPr marL="0" indent="914400" algn="ctr" defTabSz="2438400">
              <a:lnSpc>
                <a:spcPct val="80000"/>
              </a:lnSpc>
              <a:spcBef>
                <a:spcPts val="0"/>
              </a:spcBef>
              <a:buSzTx/>
              <a:buNone/>
              <a:defRPr sz="22400">
                <a:latin typeface="+mn-lt"/>
                <a:ea typeface="+mn-ea"/>
                <a:cs typeface="+mn-cs"/>
                <a:sym typeface="Canela Bold"/>
              </a:defRPr>
            </a:lvl3pPr>
            <a:lvl4pPr marL="0" indent="1371600" algn="ctr" defTabSz="2438400">
              <a:lnSpc>
                <a:spcPct val="80000"/>
              </a:lnSpc>
              <a:spcBef>
                <a:spcPts val="0"/>
              </a:spcBef>
              <a:buSzTx/>
              <a:buNone/>
              <a:defRPr sz="22400">
                <a:latin typeface="+mn-lt"/>
                <a:ea typeface="+mn-ea"/>
                <a:cs typeface="+mn-cs"/>
                <a:sym typeface="Canela Bold"/>
              </a:defRPr>
            </a:lvl4pPr>
            <a:lvl5pPr marL="0" indent="1828800" algn="ctr" defTabSz="2438400">
              <a:lnSpc>
                <a:spcPct val="80000"/>
              </a:lnSpc>
              <a:spcBef>
                <a:spcPts val="0"/>
              </a:spcBef>
              <a:buSzTx/>
              <a:buNone/>
              <a:defRPr sz="22400">
                <a:latin typeface="+mn-lt"/>
                <a:ea typeface="+mn-ea"/>
                <a:cs typeface="+mn-cs"/>
                <a:sym typeface="Canela Bold"/>
              </a:defRPr>
            </a:lvl5pPr>
          </a:lstStyle>
          <a:p>
            <a:pPr/>
            <a:r>
              <a:t>100%</a:t>
            </a:r>
          </a:p>
          <a:p>
            <a:pPr lvl="1"/>
            <a:r>
              <a:t/>
            </a:r>
          </a:p>
          <a:p>
            <a:pPr lvl="2"/>
            <a:r>
              <a:t/>
            </a:r>
          </a:p>
          <a:p>
            <a:pPr lvl="3"/>
            <a:r>
              <a:t/>
            </a:r>
          </a:p>
          <a:p>
            <a:pPr lvl="4"/>
            <a:r>
              <a:t/>
            </a:r>
          </a:p>
        </p:txBody>
      </p:sp>
      <p:sp>
        <p:nvSpPr>
          <p:cNvPr id="10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15" name="Attribution"/>
          <p:cNvSpPr txBox="1"/>
          <p:nvPr>
            <p:ph type="body" sz="quarter" idx="21" hasCustomPrompt="1"/>
          </p:nvPr>
        </p:nvSpPr>
        <p:spPr>
          <a:xfrm>
            <a:off x="1219200" y="11100053"/>
            <a:ext cx="21945602" cy="832613"/>
          </a:xfrm>
          <a:prstGeom prst="rect">
            <a:avLst/>
          </a:prstGeom>
        </p:spPr>
        <p:txBody>
          <a:bodyPr anchor="ctr"/>
          <a:lstStyle>
            <a:lvl1pPr marL="0" indent="0" algn="ctr" defTabSz="825500">
              <a:lnSpc>
                <a:spcPct val="100000"/>
              </a:lnSpc>
              <a:spcBef>
                <a:spcPts val="0"/>
              </a:spcBef>
              <a:buSzTx/>
              <a:buNone/>
              <a:defRPr spc="-44">
                <a:latin typeface="Graphik Semibold"/>
                <a:ea typeface="Graphik Semibold"/>
                <a:cs typeface="Graphik Semibold"/>
                <a:sym typeface="Graphik Semibold"/>
              </a:defRPr>
            </a:lvl1pPr>
          </a:lstStyle>
          <a:p>
            <a:pPr/>
            <a:r>
              <a:t>Attribution</a:t>
            </a:r>
          </a:p>
        </p:txBody>
      </p:sp>
      <p:sp>
        <p:nvSpPr>
          <p:cNvPr id="116" name="Body Level One…"/>
          <p:cNvSpPr txBox="1"/>
          <p:nvPr>
            <p:ph type="body" sz="half" idx="1" hasCustomPrompt="1"/>
          </p:nvPr>
        </p:nvSpPr>
        <p:spPr>
          <a:xfrm>
            <a:off x="1219200" y="4178300"/>
            <a:ext cx="21945600" cy="4416425"/>
          </a:xfrm>
          <a:prstGeom prst="rect">
            <a:avLst/>
          </a:prstGeom>
        </p:spPr>
        <p:txBody>
          <a:bodyPr anchor="ctr"/>
          <a:lstStyle>
            <a:lvl1pPr marL="0" indent="0" algn="ctr" defTabSz="2438400">
              <a:lnSpc>
                <a:spcPct val="80000"/>
              </a:lnSpc>
              <a:spcBef>
                <a:spcPts val="0"/>
              </a:spcBef>
              <a:buSzTx/>
              <a:buNone/>
              <a:defRPr sz="8400">
                <a:latin typeface="+mn-lt"/>
                <a:ea typeface="+mn-ea"/>
                <a:cs typeface="+mn-cs"/>
                <a:sym typeface="Canela Bold"/>
              </a:defRPr>
            </a:lvl1pPr>
            <a:lvl2pPr marL="0" indent="457200" algn="ctr" defTabSz="2438400">
              <a:lnSpc>
                <a:spcPct val="80000"/>
              </a:lnSpc>
              <a:spcBef>
                <a:spcPts val="0"/>
              </a:spcBef>
              <a:buSzTx/>
              <a:buNone/>
              <a:defRPr sz="8400">
                <a:latin typeface="+mn-lt"/>
                <a:ea typeface="+mn-ea"/>
                <a:cs typeface="+mn-cs"/>
                <a:sym typeface="Canela Bold"/>
              </a:defRPr>
            </a:lvl2pPr>
            <a:lvl3pPr marL="0" indent="914400" algn="ctr" defTabSz="2438400">
              <a:lnSpc>
                <a:spcPct val="80000"/>
              </a:lnSpc>
              <a:spcBef>
                <a:spcPts val="0"/>
              </a:spcBef>
              <a:buSzTx/>
              <a:buNone/>
              <a:defRPr sz="8400">
                <a:latin typeface="+mn-lt"/>
                <a:ea typeface="+mn-ea"/>
                <a:cs typeface="+mn-cs"/>
                <a:sym typeface="Canela Bold"/>
              </a:defRPr>
            </a:lvl3pPr>
            <a:lvl4pPr marL="0" indent="1371600" algn="ctr" defTabSz="2438400">
              <a:lnSpc>
                <a:spcPct val="80000"/>
              </a:lnSpc>
              <a:spcBef>
                <a:spcPts val="0"/>
              </a:spcBef>
              <a:buSzTx/>
              <a:buNone/>
              <a:defRPr sz="8400">
                <a:latin typeface="+mn-lt"/>
                <a:ea typeface="+mn-ea"/>
                <a:cs typeface="+mn-cs"/>
                <a:sym typeface="Canela Bold"/>
              </a:defRPr>
            </a:lvl4pPr>
            <a:lvl5pPr marL="0" indent="1828800" algn="ctr" defTabSz="2438400">
              <a:lnSpc>
                <a:spcPct val="80000"/>
              </a:lnSpc>
              <a:spcBef>
                <a:spcPts val="0"/>
              </a:spcBef>
              <a:buSzTx/>
              <a:buNone/>
              <a:defRPr sz="8400">
                <a:latin typeface="+mn-lt"/>
                <a:ea typeface="+mn-ea"/>
                <a:cs typeface="+mn-cs"/>
                <a:sym typeface="Canela Bold"/>
              </a:defRPr>
            </a:lvl5pPr>
          </a:lstStyle>
          <a:p>
            <a:pPr/>
            <a:r>
              <a:t>“Notable Quote”</a:t>
            </a:r>
          </a:p>
          <a:p>
            <a:pPr lvl="1"/>
            <a:r>
              <a:t/>
            </a:r>
          </a:p>
          <a:p>
            <a:pPr lvl="2"/>
            <a:r>
              <a:t/>
            </a:r>
          </a:p>
          <a:p>
            <a:pPr lvl="3"/>
            <a:r>
              <a:t/>
            </a:r>
          </a:p>
          <a:p>
            <a:pPr lvl="4"/>
            <a:r>
              <a:t/>
            </a:r>
          </a:p>
        </p:txBody>
      </p:sp>
      <p:sp>
        <p:nvSpPr>
          <p:cNvPr id="117" name="Slide Number"/>
          <p:cNvSpPr txBox="1"/>
          <p:nvPr>
            <p:ph type="sldNum" sz="quarter" idx="2"/>
          </p:nvPr>
        </p:nvSpPr>
        <p:spPr>
          <a:xfrm>
            <a:off x="12001499" y="12700000"/>
            <a:ext cx="388621" cy="42926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24" name="941297804_1296x1457.jpg"/>
          <p:cNvSpPr/>
          <p:nvPr>
            <p:ph type="pic" sz="quarter" idx="21"/>
          </p:nvPr>
        </p:nvSpPr>
        <p:spPr>
          <a:xfrm>
            <a:off x="15744825" y="5581752"/>
            <a:ext cx="7365408" cy="8280401"/>
          </a:xfrm>
          <a:prstGeom prst="rect">
            <a:avLst/>
          </a:prstGeom>
        </p:spPr>
        <p:txBody>
          <a:bodyPr lIns="91439" tIns="45719" rIns="91439" bIns="45719">
            <a:noAutofit/>
          </a:bodyPr>
          <a:lstStyle/>
          <a:p>
            <a:pPr/>
          </a:p>
        </p:txBody>
      </p:sp>
      <p:sp>
        <p:nvSpPr>
          <p:cNvPr id="125" name="915009552_2264x1509.jpg"/>
          <p:cNvSpPr/>
          <p:nvPr>
            <p:ph type="pic" sz="quarter" idx="22"/>
          </p:nvPr>
        </p:nvSpPr>
        <p:spPr>
          <a:xfrm>
            <a:off x="15363825" y="1270000"/>
            <a:ext cx="8115300" cy="5409006"/>
          </a:xfrm>
          <a:prstGeom prst="rect">
            <a:avLst/>
          </a:prstGeom>
        </p:spPr>
        <p:txBody>
          <a:bodyPr lIns="91439" tIns="45719" rIns="91439" bIns="45719">
            <a:noAutofit/>
          </a:bodyPr>
          <a:lstStyle/>
          <a:p>
            <a:pPr/>
          </a:p>
        </p:txBody>
      </p:sp>
      <p:sp>
        <p:nvSpPr>
          <p:cNvPr id="126" name="740519873_3318x2212.jpg"/>
          <p:cNvSpPr/>
          <p:nvPr>
            <p:ph type="pic" idx="23"/>
          </p:nvPr>
        </p:nvSpPr>
        <p:spPr>
          <a:xfrm>
            <a:off x="-63500" y="1270000"/>
            <a:ext cx="16764000" cy="11176000"/>
          </a:xfrm>
          <a:prstGeom prst="rect">
            <a:avLst/>
          </a:prstGeom>
        </p:spPr>
        <p:txBody>
          <a:bodyPr lIns="91439" tIns="45719" rIns="91439" bIns="45719">
            <a:noAutofit/>
          </a:bodyPr>
          <a:lstStyle/>
          <a:p>
            <a:pPr/>
          </a:p>
        </p:txBody>
      </p:sp>
      <p:sp>
        <p:nvSpPr>
          <p:cNvPr id="127" name="Slide Number"/>
          <p:cNvSpPr txBox="1"/>
          <p:nvPr>
            <p:ph type="sldNum" sz="quarter" idx="2"/>
          </p:nvPr>
        </p:nvSpPr>
        <p:spPr>
          <a:xfrm>
            <a:off x="12001499" y="12700000"/>
            <a:ext cx="388621" cy="42926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34" name="740519873_3318x2212.jpg"/>
          <p:cNvSpPr/>
          <p:nvPr>
            <p:ph type="pic" idx="21"/>
          </p:nvPr>
        </p:nvSpPr>
        <p:spPr>
          <a:xfrm>
            <a:off x="1270000" y="-423334"/>
            <a:ext cx="21844000" cy="14562668"/>
          </a:xfrm>
          <a:prstGeom prst="rect">
            <a:avLst/>
          </a:prstGeom>
        </p:spPr>
        <p:txBody>
          <a:bodyPr lIns="91439" tIns="45719" rIns="91439" bIns="45719">
            <a:noAutofit/>
          </a:bodyPr>
          <a:lstStyle/>
          <a:p>
            <a:pPr/>
          </a:p>
        </p:txBody>
      </p:sp>
      <p:sp>
        <p:nvSpPr>
          <p:cNvPr id="135" name="Slide Number"/>
          <p:cNvSpPr txBox="1"/>
          <p:nvPr>
            <p:ph type="sldNum" sz="quarter" idx="2"/>
          </p:nvPr>
        </p:nvSpPr>
        <p:spPr>
          <a:xfrm>
            <a:off x="12001499" y="12700000"/>
            <a:ext cx="388621" cy="42926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42" name="Slide Number"/>
          <p:cNvSpPr txBox="1"/>
          <p:nvPr>
            <p:ph type="sldNum" sz="quarter" idx="2"/>
          </p:nvPr>
        </p:nvSpPr>
        <p:spPr>
          <a:xfrm>
            <a:off x="12001499" y="12700000"/>
            <a:ext cx="388621" cy="42926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p:spTree>
      <p:nvGrpSpPr>
        <p:cNvPr id="1" name=""/>
        <p:cNvGrpSpPr/>
        <p:nvPr/>
      </p:nvGrpSpPr>
      <p:grpSpPr>
        <a:xfrm>
          <a:off x="0" y="0"/>
          <a:ext cx="0" cy="0"/>
          <a:chOff x="0" y="0"/>
          <a:chExt cx="0" cy="0"/>
        </a:xfrm>
      </p:grpSpPr>
      <p:sp>
        <p:nvSpPr>
          <p:cNvPr id="21" name="740519873_3318x2212.jpg"/>
          <p:cNvSpPr/>
          <p:nvPr>
            <p:ph type="pic" idx="21"/>
          </p:nvPr>
        </p:nvSpPr>
        <p:spPr>
          <a:xfrm>
            <a:off x="0" y="-1270000"/>
            <a:ext cx="24384000" cy="16256000"/>
          </a:xfrm>
          <a:prstGeom prst="rect">
            <a:avLst/>
          </a:prstGeom>
        </p:spPr>
        <p:txBody>
          <a:bodyPr lIns="91439" tIns="45719" rIns="91439" bIns="45719">
            <a:noAutofit/>
          </a:bodyPr>
          <a:lstStyle/>
          <a:p>
            <a:pPr/>
          </a:p>
        </p:txBody>
      </p:sp>
      <p:sp>
        <p:nvSpPr>
          <p:cNvPr id="22" name="Presentation Title"/>
          <p:cNvSpPr txBox="1"/>
          <p:nvPr>
            <p:ph type="title" hasCustomPrompt="1"/>
          </p:nvPr>
        </p:nvSpPr>
        <p:spPr>
          <a:xfrm>
            <a:off x="1219200" y="3543300"/>
            <a:ext cx="21945600" cy="4267200"/>
          </a:xfrm>
          <a:prstGeom prst="rect">
            <a:avLst/>
          </a:prstGeom>
        </p:spPr>
        <p:txBody>
          <a:bodyPr anchor="b"/>
          <a:lstStyle>
            <a:lvl1pPr>
              <a:defRPr spc="-128" sz="12800">
                <a:solidFill>
                  <a:srgbClr val="FFFFFF"/>
                </a:solidFill>
              </a:defRPr>
            </a:lvl1pPr>
          </a:lstStyle>
          <a:p>
            <a:pPr/>
            <a:r>
              <a:t>Presentation Title</a:t>
            </a:r>
          </a:p>
        </p:txBody>
      </p:sp>
      <p:sp>
        <p:nvSpPr>
          <p:cNvPr id="23" name="Body Level One…"/>
          <p:cNvSpPr txBox="1"/>
          <p:nvPr>
            <p:ph type="body" sz="quarter" idx="1" hasCustomPrompt="1"/>
          </p:nvPr>
        </p:nvSpPr>
        <p:spPr>
          <a:xfrm>
            <a:off x="1219200" y="7569200"/>
            <a:ext cx="21945600" cy="2252112"/>
          </a:xfrm>
          <a:prstGeom prst="rect">
            <a:avLst/>
          </a:prstGeom>
        </p:spPr>
        <p:txBody>
          <a:bodyPr/>
          <a:lstStyle>
            <a:lvl1pPr marL="0" indent="0" algn="ctr" defTabSz="825500">
              <a:lnSpc>
                <a:spcPct val="100000"/>
              </a:lnSpc>
              <a:spcBef>
                <a:spcPts val="0"/>
              </a:spcBef>
              <a:buSzTx/>
              <a:buNone/>
              <a:defRPr spc="-59" sz="6000">
                <a:solidFill>
                  <a:srgbClr val="FFFFFF"/>
                </a:solidFill>
                <a:latin typeface="Graphik Semibold"/>
                <a:ea typeface="Graphik Semibold"/>
                <a:cs typeface="Graphik Semibold"/>
                <a:sym typeface="Graphik Semibold"/>
              </a:defRPr>
            </a:lvl1pPr>
            <a:lvl2pPr marL="0" indent="457200" algn="ctr" defTabSz="825500">
              <a:lnSpc>
                <a:spcPct val="100000"/>
              </a:lnSpc>
              <a:spcBef>
                <a:spcPts val="0"/>
              </a:spcBef>
              <a:buSzTx/>
              <a:buNone/>
              <a:defRPr spc="-59" sz="6000">
                <a:solidFill>
                  <a:srgbClr val="FFFFFF"/>
                </a:solidFill>
                <a:latin typeface="Graphik Semibold"/>
                <a:ea typeface="Graphik Semibold"/>
                <a:cs typeface="Graphik Semibold"/>
                <a:sym typeface="Graphik Semibold"/>
              </a:defRPr>
            </a:lvl2pPr>
            <a:lvl3pPr marL="0" indent="914400" algn="ctr" defTabSz="825500">
              <a:lnSpc>
                <a:spcPct val="100000"/>
              </a:lnSpc>
              <a:spcBef>
                <a:spcPts val="0"/>
              </a:spcBef>
              <a:buSzTx/>
              <a:buNone/>
              <a:defRPr spc="-59" sz="6000">
                <a:solidFill>
                  <a:srgbClr val="FFFFFF"/>
                </a:solidFill>
                <a:latin typeface="Graphik Semibold"/>
                <a:ea typeface="Graphik Semibold"/>
                <a:cs typeface="Graphik Semibold"/>
                <a:sym typeface="Graphik Semibold"/>
              </a:defRPr>
            </a:lvl3pPr>
            <a:lvl4pPr marL="0" indent="1371600" algn="ctr" defTabSz="825500">
              <a:lnSpc>
                <a:spcPct val="100000"/>
              </a:lnSpc>
              <a:spcBef>
                <a:spcPts val="0"/>
              </a:spcBef>
              <a:buSzTx/>
              <a:buNone/>
              <a:defRPr spc="-59" sz="6000">
                <a:solidFill>
                  <a:srgbClr val="FFFFFF"/>
                </a:solidFill>
                <a:latin typeface="Graphik Semibold"/>
                <a:ea typeface="Graphik Semibold"/>
                <a:cs typeface="Graphik Semibold"/>
                <a:sym typeface="Graphik Semibold"/>
              </a:defRPr>
            </a:lvl4pPr>
            <a:lvl5pPr marL="0" indent="1828800" algn="ctr" defTabSz="825500">
              <a:lnSpc>
                <a:spcPct val="100000"/>
              </a:lnSpc>
              <a:spcBef>
                <a:spcPts val="0"/>
              </a:spcBef>
              <a:buSzTx/>
              <a:buNone/>
              <a:defRPr spc="-59" sz="6000">
                <a:solidFill>
                  <a:srgbClr val="FFFFFF"/>
                </a:solidFill>
                <a:latin typeface="Graphik Semibold"/>
                <a:ea typeface="Graphik Semibold"/>
                <a:cs typeface="Graphik Semibold"/>
                <a:sym typeface="Graphik Semibold"/>
              </a:defRPr>
            </a:lvl5pPr>
          </a:lstStyle>
          <a:p>
            <a:pPr/>
            <a:r>
              <a:t>Presentation Subtitle</a:t>
            </a:r>
          </a:p>
          <a:p>
            <a:pPr lvl="1"/>
            <a:r>
              <a:t/>
            </a:r>
          </a:p>
          <a:p>
            <a:pPr lvl="2"/>
            <a:r>
              <a:t/>
            </a:r>
          </a:p>
          <a:p>
            <a:pPr lvl="3"/>
            <a:r>
              <a:t/>
            </a:r>
          </a:p>
          <a:p>
            <a:pPr lvl="4"/>
            <a:r>
              <a:t/>
            </a:r>
          </a:p>
        </p:txBody>
      </p:sp>
      <p:sp>
        <p:nvSpPr>
          <p:cNvPr id="24" name="Author and Date"/>
          <p:cNvSpPr txBox="1"/>
          <p:nvPr>
            <p:ph type="body" sz="quarter" idx="22" hasCustomPrompt="1"/>
          </p:nvPr>
        </p:nvSpPr>
        <p:spPr>
          <a:xfrm>
            <a:off x="1219200" y="11988800"/>
            <a:ext cx="21945602" cy="605791"/>
          </a:xfrm>
          <a:prstGeom prst="rect">
            <a:avLst/>
          </a:prstGeom>
        </p:spPr>
        <p:txBody>
          <a:bodyPr/>
          <a:lstStyle>
            <a:lvl1pPr marL="0" indent="0" algn="ctr" defTabSz="825500">
              <a:lnSpc>
                <a:spcPct val="100000"/>
              </a:lnSpc>
              <a:spcBef>
                <a:spcPts val="0"/>
              </a:spcBef>
              <a:buSzTx/>
              <a:buNone/>
              <a:defRPr spc="-29" sz="3000">
                <a:solidFill>
                  <a:srgbClr val="FFFFFF"/>
                </a:solidFill>
                <a:latin typeface="Graphik Medium"/>
                <a:ea typeface="Graphik Medium"/>
                <a:cs typeface="Graphik Medium"/>
                <a:sym typeface="Graphik Medium"/>
              </a:defRPr>
            </a:lvl1pPr>
          </a:lstStyle>
          <a:p>
            <a:pPr/>
            <a:r>
              <a:t>Author and Date</a:t>
            </a:r>
          </a:p>
        </p:txBody>
      </p:sp>
      <p:sp>
        <p:nvSpPr>
          <p:cNvPr id="25" name="Slide Number"/>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Alt">
    <p:spTree>
      <p:nvGrpSpPr>
        <p:cNvPr id="1" name=""/>
        <p:cNvGrpSpPr/>
        <p:nvPr/>
      </p:nvGrpSpPr>
      <p:grpSpPr>
        <a:xfrm>
          <a:off x="0" y="0"/>
          <a:ext cx="0" cy="0"/>
          <a:chOff x="0" y="0"/>
          <a:chExt cx="0" cy="0"/>
        </a:xfrm>
      </p:grpSpPr>
      <p:sp>
        <p:nvSpPr>
          <p:cNvPr id="32" name="Slide Title"/>
          <p:cNvSpPr txBox="1"/>
          <p:nvPr>
            <p:ph type="title" hasCustomPrompt="1"/>
          </p:nvPr>
        </p:nvSpPr>
        <p:spPr>
          <a:xfrm>
            <a:off x="1215495" y="4585102"/>
            <a:ext cx="9757338" cy="2540001"/>
          </a:xfrm>
          <a:prstGeom prst="rect">
            <a:avLst/>
          </a:prstGeom>
        </p:spPr>
        <p:txBody>
          <a:bodyPr anchor="b"/>
          <a:lstStyle/>
          <a:p>
            <a:pPr/>
            <a:r>
              <a:t>Slide Title</a:t>
            </a:r>
          </a:p>
        </p:txBody>
      </p:sp>
      <p:sp>
        <p:nvSpPr>
          <p:cNvPr id="33" name="Image"/>
          <p:cNvSpPr/>
          <p:nvPr>
            <p:ph type="pic" idx="21"/>
          </p:nvPr>
        </p:nvSpPr>
        <p:spPr>
          <a:xfrm>
            <a:off x="9283700" y="1270000"/>
            <a:ext cx="16751300" cy="11176000"/>
          </a:xfrm>
          <a:prstGeom prst="rect">
            <a:avLst/>
          </a:prstGeom>
        </p:spPr>
        <p:txBody>
          <a:bodyPr lIns="91439" tIns="45719" rIns="91439" bIns="45719">
            <a:noAutofit/>
          </a:bodyPr>
          <a:lstStyle/>
          <a:p>
            <a:pPr/>
          </a:p>
        </p:txBody>
      </p:sp>
      <p:sp>
        <p:nvSpPr>
          <p:cNvPr id="34" name="Body Level One…"/>
          <p:cNvSpPr txBox="1"/>
          <p:nvPr>
            <p:ph type="body" sz="quarter" idx="1" hasCustomPrompt="1"/>
          </p:nvPr>
        </p:nvSpPr>
        <p:spPr>
          <a:xfrm>
            <a:off x="1219200" y="7016750"/>
            <a:ext cx="9753600" cy="5416550"/>
          </a:xfrm>
          <a:prstGeom prst="rect">
            <a:avLst/>
          </a:prstGeom>
        </p:spPr>
        <p:txBody>
          <a:bodyPr/>
          <a:lstStyle>
            <a:lvl1pPr marL="0" indent="0" algn="ctr" defTabSz="825500">
              <a:lnSpc>
                <a:spcPct val="100000"/>
              </a:lnSpc>
              <a:spcBef>
                <a:spcPts val="0"/>
              </a:spcBef>
              <a:buSzTx/>
              <a:buNone/>
              <a:defRPr spc="-44">
                <a:latin typeface="Graphik Semibold"/>
                <a:ea typeface="Graphik Semibold"/>
                <a:cs typeface="Graphik Semibold"/>
                <a:sym typeface="Graphik Semibold"/>
              </a:defRPr>
            </a:lvl1pPr>
            <a:lvl2pPr marL="0" indent="457200" algn="ctr" defTabSz="825500">
              <a:lnSpc>
                <a:spcPct val="100000"/>
              </a:lnSpc>
              <a:spcBef>
                <a:spcPts val="0"/>
              </a:spcBef>
              <a:buSzTx/>
              <a:buNone/>
              <a:defRPr spc="-44">
                <a:latin typeface="Graphik Semibold"/>
                <a:ea typeface="Graphik Semibold"/>
                <a:cs typeface="Graphik Semibold"/>
                <a:sym typeface="Graphik Semibold"/>
              </a:defRPr>
            </a:lvl2pPr>
            <a:lvl3pPr marL="0" indent="914400" algn="ctr" defTabSz="825500">
              <a:lnSpc>
                <a:spcPct val="100000"/>
              </a:lnSpc>
              <a:spcBef>
                <a:spcPts val="0"/>
              </a:spcBef>
              <a:buSzTx/>
              <a:buNone/>
              <a:defRPr spc="-44">
                <a:latin typeface="Graphik Semibold"/>
                <a:ea typeface="Graphik Semibold"/>
                <a:cs typeface="Graphik Semibold"/>
                <a:sym typeface="Graphik Semibold"/>
              </a:defRPr>
            </a:lvl3pPr>
            <a:lvl4pPr marL="0" indent="1371600" algn="ctr" defTabSz="825500">
              <a:lnSpc>
                <a:spcPct val="100000"/>
              </a:lnSpc>
              <a:spcBef>
                <a:spcPts val="0"/>
              </a:spcBef>
              <a:buSzTx/>
              <a:buNone/>
              <a:defRPr spc="-44">
                <a:latin typeface="Graphik Semibold"/>
                <a:ea typeface="Graphik Semibold"/>
                <a:cs typeface="Graphik Semibold"/>
                <a:sym typeface="Graphik Semibold"/>
              </a:defRPr>
            </a:lvl4pPr>
            <a:lvl5pPr marL="0" indent="1828800" algn="ctr" defTabSz="825500">
              <a:lnSpc>
                <a:spcPct val="100000"/>
              </a:lnSpc>
              <a:spcBef>
                <a:spcPts val="0"/>
              </a:spcBef>
              <a:buSzTx/>
              <a:buNone/>
              <a:defRPr spc="-44">
                <a:latin typeface="Graphik Semibold"/>
                <a:ea typeface="Graphik Semibold"/>
                <a:cs typeface="Graphik Semibold"/>
                <a:sym typeface="Graphik Semibold"/>
              </a:defRPr>
            </a:lvl5pPr>
          </a:lstStyle>
          <a:p>
            <a:pPr/>
            <a:r>
              <a:t>Slide Subtitle</a:t>
            </a:r>
          </a:p>
          <a:p>
            <a:pPr lvl="1"/>
            <a:r>
              <a:t/>
            </a:r>
          </a:p>
          <a:p>
            <a:pPr lvl="2"/>
            <a:r>
              <a:t/>
            </a:r>
          </a:p>
          <a:p>
            <a:pPr lvl="3"/>
            <a:r>
              <a:t/>
            </a:r>
          </a:p>
          <a:p>
            <a:pPr lvl="4"/>
            <a:r>
              <a:t/>
            </a:r>
          </a:p>
        </p:txBody>
      </p:sp>
      <p:sp>
        <p:nvSpPr>
          <p:cNvPr id="3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42" name="Slide Title"/>
          <p:cNvSpPr txBox="1"/>
          <p:nvPr>
            <p:ph type="title" hasCustomPrompt="1"/>
          </p:nvPr>
        </p:nvSpPr>
        <p:spPr>
          <a:prstGeom prst="rect">
            <a:avLst/>
          </a:prstGeom>
        </p:spPr>
        <p:txBody>
          <a:bodyPr/>
          <a:lstStyle/>
          <a:p>
            <a:pPr/>
            <a:r>
              <a:t>Slide Title</a:t>
            </a:r>
          </a:p>
        </p:txBody>
      </p:sp>
      <p:sp>
        <p:nvSpPr>
          <p:cNvPr id="43" name="Body Level One…"/>
          <p:cNvSpPr txBox="1"/>
          <p:nvPr>
            <p:ph type="body" idx="1" hasCustomPrompt="1"/>
          </p:nvPr>
        </p:nvSpPr>
        <p:spPr>
          <a:prstGeom prst="rect">
            <a:avLst/>
          </a:prstGeom>
        </p:spPr>
        <p:txBody>
          <a:bodyPr/>
          <a:lstStyle/>
          <a:p>
            <a:pPr/>
            <a:r>
              <a:t>Slide bullet text</a:t>
            </a:r>
          </a:p>
          <a:p>
            <a:pPr lvl="1"/>
            <a:r>
              <a:t/>
            </a:r>
          </a:p>
          <a:p>
            <a:pPr lvl="2"/>
            <a:r>
              <a:t/>
            </a:r>
          </a:p>
          <a:p>
            <a:pPr lvl="3"/>
            <a:r>
              <a:t/>
            </a:r>
          </a:p>
          <a:p>
            <a:pPr lvl="4"/>
            <a:r>
              <a:t/>
            </a:r>
          </a:p>
        </p:txBody>
      </p:sp>
      <p:sp>
        <p:nvSpPr>
          <p:cNvPr id="44" name="Slide Subtitle"/>
          <p:cNvSpPr txBox="1"/>
          <p:nvPr>
            <p:ph type="body" sz="quarter" idx="21" hasCustomPrompt="1"/>
          </p:nvPr>
        </p:nvSpPr>
        <p:spPr>
          <a:xfrm>
            <a:off x="1219200" y="2384648"/>
            <a:ext cx="21945602" cy="832613"/>
          </a:xfrm>
          <a:prstGeom prst="rect">
            <a:avLst/>
          </a:prstGeom>
        </p:spPr>
        <p:txBody>
          <a:bodyPr/>
          <a:lstStyle>
            <a:lvl1pPr marL="0" indent="0" algn="ctr" defTabSz="825500">
              <a:lnSpc>
                <a:spcPct val="100000"/>
              </a:lnSpc>
              <a:spcBef>
                <a:spcPts val="0"/>
              </a:spcBef>
              <a:buSzTx/>
              <a:buNone/>
              <a:defRPr spc="-44">
                <a:latin typeface="Graphik Semibold"/>
                <a:ea typeface="Graphik Semibold"/>
                <a:cs typeface="Graphik Semibold"/>
                <a:sym typeface="Graphik Semibold"/>
              </a:defRPr>
            </a:lvl1pPr>
          </a:lstStyle>
          <a:p>
            <a:pPr/>
            <a:r>
              <a:t>Slide Subtitle</a:t>
            </a:r>
          </a:p>
        </p:txBody>
      </p:sp>
      <p:sp>
        <p:nvSpPr>
          <p:cNvPr id="4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52" name="Body Level One…"/>
          <p:cNvSpPr txBox="1"/>
          <p:nvPr>
            <p:ph type="body" idx="1" hasCustomPrompt="1"/>
          </p:nvPr>
        </p:nvSpPr>
        <p:spPr>
          <a:xfrm>
            <a:off x="1219200" y="4013200"/>
            <a:ext cx="21945600" cy="8487148"/>
          </a:xfrm>
          <a:prstGeom prst="rect">
            <a:avLst/>
          </a:prstGeom>
        </p:spPr>
        <p:txBody>
          <a:bodyPr numCol="2" spcCol="2558384"/>
          <a:lstStyle/>
          <a:p>
            <a:pPr/>
            <a:r>
              <a:t>Slide bullet text</a:t>
            </a:r>
          </a:p>
          <a:p>
            <a:pPr lvl="1"/>
            <a:r>
              <a:t/>
            </a:r>
          </a:p>
          <a:p>
            <a:pPr lvl="2"/>
            <a:r>
              <a:t/>
            </a:r>
          </a:p>
          <a:p>
            <a:pPr lvl="3"/>
            <a:r>
              <a:t/>
            </a:r>
          </a:p>
          <a:p>
            <a:pPr lvl="4"/>
            <a:r>
              <a:t/>
            </a:r>
          </a:p>
        </p:txBody>
      </p:sp>
      <p:sp>
        <p:nvSpPr>
          <p:cNvPr id="53" name="Slide Number"/>
          <p:cNvSpPr txBox="1"/>
          <p:nvPr>
            <p:ph type="sldNum" sz="quarter" idx="2"/>
          </p:nvPr>
        </p:nvSpPr>
        <p:spPr>
          <a:xfrm>
            <a:off x="12001499" y="12700000"/>
            <a:ext cx="388621" cy="42926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0" name="Slide Title"/>
          <p:cNvSpPr txBox="1"/>
          <p:nvPr>
            <p:ph type="title" hasCustomPrompt="1"/>
          </p:nvPr>
        </p:nvSpPr>
        <p:spPr>
          <a:xfrm>
            <a:off x="1219200" y="774700"/>
            <a:ext cx="9753600" cy="1600200"/>
          </a:xfrm>
          <a:prstGeom prst="rect">
            <a:avLst/>
          </a:prstGeom>
        </p:spPr>
        <p:txBody>
          <a:bodyPr/>
          <a:lstStyle/>
          <a:p>
            <a:pPr/>
            <a:r>
              <a:t>Slide Title</a:t>
            </a:r>
          </a:p>
        </p:txBody>
      </p:sp>
      <p:sp>
        <p:nvSpPr>
          <p:cNvPr id="61" name="Image"/>
          <p:cNvSpPr/>
          <p:nvPr>
            <p:ph type="pic" idx="21"/>
          </p:nvPr>
        </p:nvSpPr>
        <p:spPr>
          <a:xfrm>
            <a:off x="12192644" y="718588"/>
            <a:ext cx="10972801" cy="12329624"/>
          </a:xfrm>
          <a:prstGeom prst="rect">
            <a:avLst/>
          </a:prstGeom>
        </p:spPr>
        <p:txBody>
          <a:bodyPr lIns="91439" tIns="45719" rIns="91439" bIns="45719">
            <a:noAutofit/>
          </a:bodyPr>
          <a:lstStyle/>
          <a:p>
            <a:pPr/>
          </a:p>
        </p:txBody>
      </p:sp>
      <p:sp>
        <p:nvSpPr>
          <p:cNvPr id="62" name="Slide Subtitle"/>
          <p:cNvSpPr txBox="1"/>
          <p:nvPr>
            <p:ph type="body" sz="quarter" idx="22" hasCustomPrompt="1"/>
          </p:nvPr>
        </p:nvSpPr>
        <p:spPr>
          <a:xfrm>
            <a:off x="1219200" y="2387600"/>
            <a:ext cx="9757569" cy="832612"/>
          </a:xfrm>
          <a:prstGeom prst="rect">
            <a:avLst/>
          </a:prstGeom>
        </p:spPr>
        <p:txBody>
          <a:bodyPr/>
          <a:lstStyle>
            <a:lvl1pPr marL="0" indent="0" algn="ctr" defTabSz="825500">
              <a:lnSpc>
                <a:spcPct val="100000"/>
              </a:lnSpc>
              <a:spcBef>
                <a:spcPts val="0"/>
              </a:spcBef>
              <a:buSzTx/>
              <a:buNone/>
              <a:defRPr spc="-44">
                <a:latin typeface="Graphik Semibold"/>
                <a:ea typeface="Graphik Semibold"/>
                <a:cs typeface="Graphik Semibold"/>
                <a:sym typeface="Graphik Semibold"/>
              </a:defRPr>
            </a:lvl1pPr>
          </a:lstStyle>
          <a:p>
            <a:pPr/>
            <a:r>
              <a:t>Slide Subtitle</a:t>
            </a:r>
          </a:p>
        </p:txBody>
      </p:sp>
      <p:sp>
        <p:nvSpPr>
          <p:cNvPr id="63" name="Body Level One…"/>
          <p:cNvSpPr txBox="1"/>
          <p:nvPr>
            <p:ph type="body" sz="half" idx="1" hasCustomPrompt="1"/>
          </p:nvPr>
        </p:nvSpPr>
        <p:spPr>
          <a:xfrm>
            <a:off x="1219200" y="4023221"/>
            <a:ext cx="9757569" cy="8384679"/>
          </a:xfrm>
          <a:prstGeom prst="rect">
            <a:avLst/>
          </a:prstGeom>
        </p:spPr>
        <p:txBody>
          <a:bodyPr/>
          <a:lstStyle/>
          <a:p>
            <a:pPr/>
            <a:r>
              <a:t>Slide bullet text</a:t>
            </a:r>
          </a:p>
          <a:p>
            <a:pPr lvl="1"/>
            <a:r>
              <a:t/>
            </a:r>
          </a:p>
          <a:p>
            <a:pPr lvl="2"/>
            <a:r>
              <a:t/>
            </a:r>
          </a:p>
          <a:p>
            <a:pPr lvl="3"/>
            <a:r>
              <a:t/>
            </a:r>
          </a:p>
          <a:p>
            <a:pPr lvl="4"/>
            <a:r>
              <a:t/>
            </a:r>
          </a:p>
        </p:txBody>
      </p:sp>
      <p:sp>
        <p:nvSpPr>
          <p:cNvPr id="64" name="Slide Number"/>
          <p:cNvSpPr txBox="1"/>
          <p:nvPr>
            <p:ph type="sldNum" sz="quarter" idx="2"/>
          </p:nvPr>
        </p:nvSpPr>
        <p:spPr>
          <a:xfrm>
            <a:off x="12004039" y="12700000"/>
            <a:ext cx="388621" cy="42926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spTree>
      <p:nvGrpSpPr>
        <p:cNvPr id="1" name=""/>
        <p:cNvGrpSpPr/>
        <p:nvPr/>
      </p:nvGrpSpPr>
      <p:grpSpPr>
        <a:xfrm>
          <a:off x="0" y="0"/>
          <a:ext cx="0" cy="0"/>
          <a:chOff x="0" y="0"/>
          <a:chExt cx="0" cy="0"/>
        </a:xfrm>
      </p:grpSpPr>
      <p:sp>
        <p:nvSpPr>
          <p:cNvPr id="71" name="Section Title"/>
          <p:cNvSpPr txBox="1"/>
          <p:nvPr>
            <p:ph type="title" hasCustomPrompt="1"/>
          </p:nvPr>
        </p:nvSpPr>
        <p:spPr>
          <a:xfrm>
            <a:off x="1219200" y="3242270"/>
            <a:ext cx="21945600" cy="6604001"/>
          </a:xfrm>
          <a:prstGeom prst="rect">
            <a:avLst/>
          </a:prstGeom>
        </p:spPr>
        <p:txBody>
          <a:bodyPr anchor="ctr"/>
          <a:lstStyle>
            <a:lvl1pPr>
              <a:defRPr spc="0" sz="12800"/>
            </a:lvl1pPr>
          </a:lstStyle>
          <a:p>
            <a:pPr/>
            <a:r>
              <a:t>Section Title</a:t>
            </a:r>
          </a:p>
        </p:txBody>
      </p:sp>
      <p:sp>
        <p:nvSpPr>
          <p:cNvPr id="72" name="Slide Number"/>
          <p:cNvSpPr txBox="1"/>
          <p:nvPr>
            <p:ph type="sldNum" sz="quarter" idx="2"/>
          </p:nvPr>
        </p:nvSpPr>
        <p:spPr>
          <a:xfrm>
            <a:off x="12001499" y="12700000"/>
            <a:ext cx="388621" cy="42926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79" name="Slide Title"/>
          <p:cNvSpPr txBox="1"/>
          <p:nvPr>
            <p:ph type="title" hasCustomPrompt="1"/>
          </p:nvPr>
        </p:nvSpPr>
        <p:spPr>
          <a:prstGeom prst="rect">
            <a:avLst/>
          </a:prstGeom>
        </p:spPr>
        <p:txBody>
          <a:bodyPr/>
          <a:lstStyle/>
          <a:p>
            <a:pPr/>
            <a:r>
              <a:t>Slide Title</a:t>
            </a:r>
          </a:p>
        </p:txBody>
      </p:sp>
      <p:sp>
        <p:nvSpPr>
          <p:cNvPr id="80" name="Slide Subtitle"/>
          <p:cNvSpPr txBox="1"/>
          <p:nvPr>
            <p:ph type="body" sz="quarter" idx="21" hasCustomPrompt="1"/>
          </p:nvPr>
        </p:nvSpPr>
        <p:spPr>
          <a:xfrm>
            <a:off x="1219200" y="2384648"/>
            <a:ext cx="21945602" cy="832613"/>
          </a:xfrm>
          <a:prstGeom prst="rect">
            <a:avLst/>
          </a:prstGeom>
        </p:spPr>
        <p:txBody>
          <a:bodyPr/>
          <a:lstStyle>
            <a:lvl1pPr marL="0" indent="0" algn="ctr" defTabSz="825500">
              <a:lnSpc>
                <a:spcPct val="100000"/>
              </a:lnSpc>
              <a:spcBef>
                <a:spcPts val="0"/>
              </a:spcBef>
              <a:buSzTx/>
              <a:buNone/>
              <a:defRPr spc="-44">
                <a:latin typeface="Graphik Semibold"/>
                <a:ea typeface="Graphik Semibold"/>
                <a:cs typeface="Graphik Semibold"/>
                <a:sym typeface="Graphik Semibold"/>
              </a:defRPr>
            </a:lvl1pPr>
          </a:lstStyle>
          <a:p>
            <a:pPr/>
            <a:r>
              <a:t>Slide Subtitle</a:t>
            </a:r>
          </a:p>
        </p:txBody>
      </p:sp>
      <p:sp>
        <p:nvSpPr>
          <p:cNvPr id="81" name="Slide Number"/>
          <p:cNvSpPr txBox="1"/>
          <p:nvPr>
            <p:ph type="sldNum" sz="quarter" idx="2"/>
          </p:nvPr>
        </p:nvSpPr>
        <p:spPr>
          <a:xfrm>
            <a:off x="12001499" y="12700000"/>
            <a:ext cx="388621" cy="42926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88" name="Agenda Title"/>
          <p:cNvSpPr txBox="1"/>
          <p:nvPr>
            <p:ph type="title" hasCustomPrompt="1"/>
          </p:nvPr>
        </p:nvSpPr>
        <p:spPr>
          <a:prstGeom prst="rect">
            <a:avLst/>
          </a:prstGeom>
        </p:spPr>
        <p:txBody>
          <a:bodyPr/>
          <a:lstStyle/>
          <a:p>
            <a:pPr/>
            <a:r>
              <a:t>Agenda Title</a:t>
            </a:r>
          </a:p>
        </p:txBody>
      </p:sp>
      <p:sp>
        <p:nvSpPr>
          <p:cNvPr id="89" name="Body Level One…"/>
          <p:cNvSpPr txBox="1"/>
          <p:nvPr>
            <p:ph type="body" idx="1" hasCustomPrompt="1"/>
          </p:nvPr>
        </p:nvSpPr>
        <p:spPr>
          <a:xfrm>
            <a:off x="1219200" y="4013200"/>
            <a:ext cx="21945600" cy="8385548"/>
          </a:xfrm>
          <a:prstGeom prst="rect">
            <a:avLst/>
          </a:prstGeom>
        </p:spPr>
        <p:txBody>
          <a:bodyPr/>
          <a:lstStyle>
            <a:lvl1pPr marL="0" indent="0" defTabSz="825500">
              <a:lnSpc>
                <a:spcPct val="100000"/>
              </a:lnSpc>
              <a:buSzTx/>
              <a:buNone/>
              <a:defRPr spc="-136" sz="6800">
                <a:latin typeface="Canela Deck Regular"/>
                <a:ea typeface="Canela Deck Regular"/>
                <a:cs typeface="Canela Deck Regular"/>
                <a:sym typeface="Canela Deck Regular"/>
              </a:defRPr>
            </a:lvl1pPr>
            <a:lvl2pPr marL="0" indent="457200" defTabSz="825500">
              <a:lnSpc>
                <a:spcPct val="100000"/>
              </a:lnSpc>
              <a:buSzTx/>
              <a:buNone/>
              <a:defRPr spc="-136" sz="6800">
                <a:latin typeface="Canela Deck Regular"/>
                <a:ea typeface="Canela Deck Regular"/>
                <a:cs typeface="Canela Deck Regular"/>
                <a:sym typeface="Canela Deck Regular"/>
              </a:defRPr>
            </a:lvl2pPr>
            <a:lvl3pPr marL="0" indent="914400" defTabSz="825500">
              <a:lnSpc>
                <a:spcPct val="100000"/>
              </a:lnSpc>
              <a:buSzTx/>
              <a:buNone/>
              <a:defRPr spc="-136" sz="6800">
                <a:latin typeface="Canela Deck Regular"/>
                <a:ea typeface="Canela Deck Regular"/>
                <a:cs typeface="Canela Deck Regular"/>
                <a:sym typeface="Canela Deck Regular"/>
              </a:defRPr>
            </a:lvl3pPr>
            <a:lvl4pPr marL="0" indent="1371600" defTabSz="825500">
              <a:lnSpc>
                <a:spcPct val="100000"/>
              </a:lnSpc>
              <a:buSzTx/>
              <a:buNone/>
              <a:defRPr spc="-136" sz="6800">
                <a:latin typeface="Canela Deck Regular"/>
                <a:ea typeface="Canela Deck Regular"/>
                <a:cs typeface="Canela Deck Regular"/>
                <a:sym typeface="Canela Deck Regular"/>
              </a:defRPr>
            </a:lvl4pPr>
            <a:lvl5pPr marL="0" indent="1828800" defTabSz="825500">
              <a:lnSpc>
                <a:spcPct val="100000"/>
              </a:lnSpc>
              <a:buSzTx/>
              <a:buNone/>
              <a:defRPr spc="-136" sz="6800">
                <a:latin typeface="Canela Deck Regular"/>
                <a:ea typeface="Canela Deck Regular"/>
                <a:cs typeface="Canela Deck Regular"/>
                <a:sym typeface="Canela Deck Regular"/>
              </a:defRPr>
            </a:lvl5pPr>
          </a:lstStyle>
          <a:p>
            <a:pPr/>
            <a:r>
              <a:t>Agenda Topics</a:t>
            </a:r>
          </a:p>
          <a:p>
            <a:pPr lvl="1"/>
            <a:r>
              <a:t/>
            </a:r>
          </a:p>
          <a:p>
            <a:pPr lvl="2"/>
            <a:r>
              <a:t/>
            </a:r>
          </a:p>
          <a:p>
            <a:pPr lvl="3"/>
            <a:r>
              <a:t/>
            </a:r>
          </a:p>
          <a:p>
            <a:pPr lvl="4"/>
            <a:r>
              <a:t/>
            </a:r>
          </a:p>
        </p:txBody>
      </p:sp>
      <p:sp>
        <p:nvSpPr>
          <p:cNvPr id="90" name="Agenda Subtitle"/>
          <p:cNvSpPr txBox="1"/>
          <p:nvPr>
            <p:ph type="body" sz="quarter" idx="21" hasCustomPrompt="1"/>
          </p:nvPr>
        </p:nvSpPr>
        <p:spPr>
          <a:xfrm>
            <a:off x="1219200" y="2387115"/>
            <a:ext cx="21945602" cy="832613"/>
          </a:xfrm>
          <a:prstGeom prst="rect">
            <a:avLst/>
          </a:prstGeom>
        </p:spPr>
        <p:txBody>
          <a:bodyPr/>
          <a:lstStyle>
            <a:lvl1pPr marL="0" indent="0" algn="ctr" defTabSz="825500">
              <a:lnSpc>
                <a:spcPct val="100000"/>
              </a:lnSpc>
              <a:spcBef>
                <a:spcPts val="0"/>
              </a:spcBef>
              <a:buSzTx/>
              <a:buNone/>
              <a:defRPr spc="-44">
                <a:latin typeface="Graphik Semibold"/>
                <a:ea typeface="Graphik Semibold"/>
                <a:cs typeface="Graphik Semibold"/>
                <a:sym typeface="Graphik Semibold"/>
              </a:defRPr>
            </a:lvl1pPr>
          </a:lstStyle>
          <a:p>
            <a:pPr/>
            <a:r>
              <a:t>Agenda Subtitle</a:t>
            </a:r>
          </a:p>
        </p:txBody>
      </p:sp>
      <p:sp>
        <p:nvSpPr>
          <p:cNvPr id="91" name="Slide Number"/>
          <p:cNvSpPr txBox="1"/>
          <p:nvPr>
            <p:ph type="sldNum" sz="quarter" idx="2"/>
          </p:nvPr>
        </p:nvSpPr>
        <p:spPr>
          <a:xfrm>
            <a:off x="12001499" y="12700000"/>
            <a:ext cx="388621" cy="42926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Slide Title"/>
          <p:cNvSpPr txBox="1"/>
          <p:nvPr>
            <p:ph type="title" hasCustomPrompt="1"/>
          </p:nvPr>
        </p:nvSpPr>
        <p:spPr>
          <a:xfrm>
            <a:off x="1219200" y="774700"/>
            <a:ext cx="21945600" cy="1727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Title</a:t>
            </a:r>
          </a:p>
        </p:txBody>
      </p:sp>
      <p:sp>
        <p:nvSpPr>
          <p:cNvPr id="3" name="Body Level One…"/>
          <p:cNvSpPr txBox="1"/>
          <p:nvPr>
            <p:ph type="body" idx="1" hasCustomPrompt="1"/>
          </p:nvPr>
        </p:nvSpPr>
        <p:spPr>
          <a:xfrm>
            <a:off x="1219200" y="4013200"/>
            <a:ext cx="21948577" cy="8483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bullet text</a:t>
            </a:r>
          </a:p>
          <a:p>
            <a:pPr lvl="1"/>
            <a:r>
              <a:t/>
            </a:r>
          </a:p>
          <a:p>
            <a:pPr lvl="2"/>
            <a:r>
              <a:t/>
            </a:r>
          </a:p>
          <a:p>
            <a:pPr lvl="3"/>
            <a:r>
              <a:t/>
            </a:r>
          </a:p>
          <a:p>
            <a:pPr lvl="4"/>
            <a:r>
              <a:t/>
            </a:r>
          </a:p>
        </p:txBody>
      </p:sp>
      <p:sp>
        <p:nvSpPr>
          <p:cNvPr id="4" name="Slide Number"/>
          <p:cNvSpPr txBox="1"/>
          <p:nvPr>
            <p:ph type="sldNum" sz="quarter" idx="2"/>
          </p:nvPr>
        </p:nvSpPr>
        <p:spPr>
          <a:xfrm>
            <a:off x="11997689" y="12700000"/>
            <a:ext cx="388621" cy="429261"/>
          </a:xfrm>
          <a:prstGeom prst="rect">
            <a:avLst/>
          </a:prstGeom>
          <a:ln w="12700">
            <a:miter lim="400000"/>
          </a:ln>
        </p:spPr>
        <p:txBody>
          <a:bodyPr wrap="none" lIns="50800" tIns="50800" rIns="50800" bIns="50800" anchor="b">
            <a:spAutoFit/>
          </a:bodyPr>
          <a:lstStyle>
            <a:lvl1pPr defTabSz="584200">
              <a:lnSpc>
                <a:spcPct val="100000"/>
              </a:lnSpc>
              <a:defRPr sz="2000">
                <a:solidFill>
                  <a:srgbClr val="5E5E5E"/>
                </a:solidFill>
                <a:latin typeface="Graphik"/>
                <a:ea typeface="Graphik"/>
                <a:cs typeface="Graphik"/>
                <a:sym typeface="Graphik"/>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transition xmlns:p14="http://schemas.microsoft.com/office/powerpoint/2010/main" spd="med" advClick="1"/>
  <p:txStyles>
    <p:titleStyle>
      <a:lvl1pPr marL="0" marR="0" indent="0" algn="ctr" defTabSz="2438400" rtl="0" latinLnBrk="0">
        <a:lnSpc>
          <a:spcPct val="80000"/>
        </a:lnSpc>
        <a:spcBef>
          <a:spcPts val="0"/>
        </a:spcBef>
        <a:spcAft>
          <a:spcPts val="0"/>
        </a:spcAft>
        <a:buClrTx/>
        <a:buSzTx/>
        <a:buFontTx/>
        <a:buNone/>
        <a:tabLst/>
        <a:defRPr b="0" baseline="0" cap="none" i="0" spc="-84" strike="noStrike" sz="8400" u="none">
          <a:solidFill>
            <a:srgbClr val="000000"/>
          </a:solidFill>
          <a:uFillTx/>
          <a:latin typeface="+mn-lt"/>
          <a:ea typeface="+mn-ea"/>
          <a:cs typeface="+mn-cs"/>
          <a:sym typeface="Canela Bold"/>
        </a:defRPr>
      </a:lvl1pPr>
      <a:lvl2pPr marL="0" marR="0" indent="457200" algn="ctr" defTabSz="2438400" rtl="0" latinLnBrk="0">
        <a:lnSpc>
          <a:spcPct val="80000"/>
        </a:lnSpc>
        <a:spcBef>
          <a:spcPts val="0"/>
        </a:spcBef>
        <a:spcAft>
          <a:spcPts val="0"/>
        </a:spcAft>
        <a:buClrTx/>
        <a:buSzTx/>
        <a:buFontTx/>
        <a:buNone/>
        <a:tabLst/>
        <a:defRPr b="0" baseline="0" cap="none" i="0" spc="-84" strike="noStrike" sz="8400" u="none">
          <a:solidFill>
            <a:srgbClr val="000000"/>
          </a:solidFill>
          <a:uFillTx/>
          <a:latin typeface="+mn-lt"/>
          <a:ea typeface="+mn-ea"/>
          <a:cs typeface="+mn-cs"/>
          <a:sym typeface="Canela Bold"/>
        </a:defRPr>
      </a:lvl2pPr>
      <a:lvl3pPr marL="0" marR="0" indent="914400" algn="ctr" defTabSz="2438400" rtl="0" latinLnBrk="0">
        <a:lnSpc>
          <a:spcPct val="80000"/>
        </a:lnSpc>
        <a:spcBef>
          <a:spcPts val="0"/>
        </a:spcBef>
        <a:spcAft>
          <a:spcPts val="0"/>
        </a:spcAft>
        <a:buClrTx/>
        <a:buSzTx/>
        <a:buFontTx/>
        <a:buNone/>
        <a:tabLst/>
        <a:defRPr b="0" baseline="0" cap="none" i="0" spc="-84" strike="noStrike" sz="8400" u="none">
          <a:solidFill>
            <a:srgbClr val="000000"/>
          </a:solidFill>
          <a:uFillTx/>
          <a:latin typeface="+mn-lt"/>
          <a:ea typeface="+mn-ea"/>
          <a:cs typeface="+mn-cs"/>
          <a:sym typeface="Canela Bold"/>
        </a:defRPr>
      </a:lvl3pPr>
      <a:lvl4pPr marL="0" marR="0" indent="1371600" algn="ctr" defTabSz="2438400" rtl="0" latinLnBrk="0">
        <a:lnSpc>
          <a:spcPct val="80000"/>
        </a:lnSpc>
        <a:spcBef>
          <a:spcPts val="0"/>
        </a:spcBef>
        <a:spcAft>
          <a:spcPts val="0"/>
        </a:spcAft>
        <a:buClrTx/>
        <a:buSzTx/>
        <a:buFontTx/>
        <a:buNone/>
        <a:tabLst/>
        <a:defRPr b="0" baseline="0" cap="none" i="0" spc="-84" strike="noStrike" sz="8400" u="none">
          <a:solidFill>
            <a:srgbClr val="000000"/>
          </a:solidFill>
          <a:uFillTx/>
          <a:latin typeface="+mn-lt"/>
          <a:ea typeface="+mn-ea"/>
          <a:cs typeface="+mn-cs"/>
          <a:sym typeface="Canela Bold"/>
        </a:defRPr>
      </a:lvl4pPr>
      <a:lvl5pPr marL="0" marR="0" indent="1828800" algn="ctr" defTabSz="2438400" rtl="0" latinLnBrk="0">
        <a:lnSpc>
          <a:spcPct val="80000"/>
        </a:lnSpc>
        <a:spcBef>
          <a:spcPts val="0"/>
        </a:spcBef>
        <a:spcAft>
          <a:spcPts val="0"/>
        </a:spcAft>
        <a:buClrTx/>
        <a:buSzTx/>
        <a:buFontTx/>
        <a:buNone/>
        <a:tabLst/>
        <a:defRPr b="0" baseline="0" cap="none" i="0" spc="-84" strike="noStrike" sz="8400" u="none">
          <a:solidFill>
            <a:srgbClr val="000000"/>
          </a:solidFill>
          <a:uFillTx/>
          <a:latin typeface="+mn-lt"/>
          <a:ea typeface="+mn-ea"/>
          <a:cs typeface="+mn-cs"/>
          <a:sym typeface="Canela Bold"/>
        </a:defRPr>
      </a:lvl5pPr>
      <a:lvl6pPr marL="0" marR="0" indent="2286000" algn="ctr" defTabSz="2438400" rtl="0" latinLnBrk="0">
        <a:lnSpc>
          <a:spcPct val="80000"/>
        </a:lnSpc>
        <a:spcBef>
          <a:spcPts val="0"/>
        </a:spcBef>
        <a:spcAft>
          <a:spcPts val="0"/>
        </a:spcAft>
        <a:buClrTx/>
        <a:buSzTx/>
        <a:buFontTx/>
        <a:buNone/>
        <a:tabLst/>
        <a:defRPr b="0" baseline="0" cap="none" i="0" spc="-84" strike="noStrike" sz="8400" u="none">
          <a:solidFill>
            <a:srgbClr val="000000"/>
          </a:solidFill>
          <a:uFillTx/>
          <a:latin typeface="+mn-lt"/>
          <a:ea typeface="+mn-ea"/>
          <a:cs typeface="+mn-cs"/>
          <a:sym typeface="Canela Bold"/>
        </a:defRPr>
      </a:lvl6pPr>
      <a:lvl7pPr marL="0" marR="0" indent="2743200" algn="ctr" defTabSz="2438400" rtl="0" latinLnBrk="0">
        <a:lnSpc>
          <a:spcPct val="80000"/>
        </a:lnSpc>
        <a:spcBef>
          <a:spcPts val="0"/>
        </a:spcBef>
        <a:spcAft>
          <a:spcPts val="0"/>
        </a:spcAft>
        <a:buClrTx/>
        <a:buSzTx/>
        <a:buFontTx/>
        <a:buNone/>
        <a:tabLst/>
        <a:defRPr b="0" baseline="0" cap="none" i="0" spc="-84" strike="noStrike" sz="8400" u="none">
          <a:solidFill>
            <a:srgbClr val="000000"/>
          </a:solidFill>
          <a:uFillTx/>
          <a:latin typeface="+mn-lt"/>
          <a:ea typeface="+mn-ea"/>
          <a:cs typeface="+mn-cs"/>
          <a:sym typeface="Canela Bold"/>
        </a:defRPr>
      </a:lvl7pPr>
      <a:lvl8pPr marL="0" marR="0" indent="3200400" algn="ctr" defTabSz="2438400" rtl="0" latinLnBrk="0">
        <a:lnSpc>
          <a:spcPct val="80000"/>
        </a:lnSpc>
        <a:spcBef>
          <a:spcPts val="0"/>
        </a:spcBef>
        <a:spcAft>
          <a:spcPts val="0"/>
        </a:spcAft>
        <a:buClrTx/>
        <a:buSzTx/>
        <a:buFontTx/>
        <a:buNone/>
        <a:tabLst/>
        <a:defRPr b="0" baseline="0" cap="none" i="0" spc="-84" strike="noStrike" sz="8400" u="none">
          <a:solidFill>
            <a:srgbClr val="000000"/>
          </a:solidFill>
          <a:uFillTx/>
          <a:latin typeface="+mn-lt"/>
          <a:ea typeface="+mn-ea"/>
          <a:cs typeface="+mn-cs"/>
          <a:sym typeface="Canela Bold"/>
        </a:defRPr>
      </a:lvl8pPr>
      <a:lvl9pPr marL="0" marR="0" indent="3657600" algn="ctr" defTabSz="2438400" rtl="0" latinLnBrk="0">
        <a:lnSpc>
          <a:spcPct val="80000"/>
        </a:lnSpc>
        <a:spcBef>
          <a:spcPts val="0"/>
        </a:spcBef>
        <a:spcAft>
          <a:spcPts val="0"/>
        </a:spcAft>
        <a:buClrTx/>
        <a:buSzTx/>
        <a:buFontTx/>
        <a:buNone/>
        <a:tabLst/>
        <a:defRPr b="0" baseline="0" cap="none" i="0" spc="-84" strike="noStrike" sz="8400" u="none">
          <a:solidFill>
            <a:srgbClr val="000000"/>
          </a:solidFill>
          <a:uFillTx/>
          <a:latin typeface="+mn-lt"/>
          <a:ea typeface="+mn-ea"/>
          <a:cs typeface="+mn-cs"/>
          <a:sym typeface="Canela Bold"/>
        </a:defRPr>
      </a:lvl9pPr>
    </p:titleStyle>
    <p:bodyStyle>
      <a:lvl1pPr marL="546100" marR="0" indent="-546100" algn="l" defTabSz="2438338" rtl="0" latinLnBrk="0">
        <a:lnSpc>
          <a:spcPct val="90000"/>
        </a:lnSpc>
        <a:spcBef>
          <a:spcPts val="2400"/>
        </a:spcBef>
        <a:spcAft>
          <a:spcPts val="0"/>
        </a:spcAft>
        <a:buClrTx/>
        <a:buSzPct val="150000"/>
        <a:buFontTx/>
        <a:buChar char="•"/>
        <a:tabLst/>
        <a:defRPr b="0" baseline="0" cap="none" i="0" spc="0" strike="noStrike" sz="4400" u="none">
          <a:solidFill>
            <a:srgbClr val="000000"/>
          </a:solidFill>
          <a:uFillTx/>
          <a:latin typeface="Canela Text Regular"/>
          <a:ea typeface="Canela Text Regular"/>
          <a:cs typeface="Canela Text Regular"/>
          <a:sym typeface="Canela Text Regular"/>
        </a:defRPr>
      </a:lvl1pPr>
      <a:lvl2pPr marL="1092200" marR="0" indent="-546100" algn="l" defTabSz="2438338" rtl="0" latinLnBrk="0">
        <a:lnSpc>
          <a:spcPct val="90000"/>
        </a:lnSpc>
        <a:spcBef>
          <a:spcPts val="2400"/>
        </a:spcBef>
        <a:spcAft>
          <a:spcPts val="0"/>
        </a:spcAft>
        <a:buClrTx/>
        <a:buSzPct val="150000"/>
        <a:buFontTx/>
        <a:buChar char="•"/>
        <a:tabLst/>
        <a:defRPr b="0" baseline="0" cap="none" i="0" spc="0" strike="noStrike" sz="4400" u="none">
          <a:solidFill>
            <a:srgbClr val="000000"/>
          </a:solidFill>
          <a:uFillTx/>
          <a:latin typeface="Canela Text Regular"/>
          <a:ea typeface="Canela Text Regular"/>
          <a:cs typeface="Canela Text Regular"/>
          <a:sym typeface="Canela Text Regular"/>
        </a:defRPr>
      </a:lvl2pPr>
      <a:lvl3pPr marL="1638300" marR="0" indent="-546100" algn="l" defTabSz="2438338" rtl="0" latinLnBrk="0">
        <a:lnSpc>
          <a:spcPct val="90000"/>
        </a:lnSpc>
        <a:spcBef>
          <a:spcPts val="2400"/>
        </a:spcBef>
        <a:spcAft>
          <a:spcPts val="0"/>
        </a:spcAft>
        <a:buClrTx/>
        <a:buSzPct val="150000"/>
        <a:buFontTx/>
        <a:buChar char="•"/>
        <a:tabLst/>
        <a:defRPr b="0" baseline="0" cap="none" i="0" spc="0" strike="noStrike" sz="4400" u="none">
          <a:solidFill>
            <a:srgbClr val="000000"/>
          </a:solidFill>
          <a:uFillTx/>
          <a:latin typeface="Canela Text Regular"/>
          <a:ea typeface="Canela Text Regular"/>
          <a:cs typeface="Canela Text Regular"/>
          <a:sym typeface="Canela Text Regular"/>
        </a:defRPr>
      </a:lvl3pPr>
      <a:lvl4pPr marL="2184400" marR="0" indent="-546100" algn="l" defTabSz="2438338" rtl="0" latinLnBrk="0">
        <a:lnSpc>
          <a:spcPct val="90000"/>
        </a:lnSpc>
        <a:spcBef>
          <a:spcPts val="2400"/>
        </a:spcBef>
        <a:spcAft>
          <a:spcPts val="0"/>
        </a:spcAft>
        <a:buClrTx/>
        <a:buSzPct val="150000"/>
        <a:buFontTx/>
        <a:buChar char="•"/>
        <a:tabLst/>
        <a:defRPr b="0" baseline="0" cap="none" i="0" spc="0" strike="noStrike" sz="4400" u="none">
          <a:solidFill>
            <a:srgbClr val="000000"/>
          </a:solidFill>
          <a:uFillTx/>
          <a:latin typeface="Canela Text Regular"/>
          <a:ea typeface="Canela Text Regular"/>
          <a:cs typeface="Canela Text Regular"/>
          <a:sym typeface="Canela Text Regular"/>
        </a:defRPr>
      </a:lvl4pPr>
      <a:lvl5pPr marL="2730500" marR="0" indent="-546100" algn="l" defTabSz="2438338" rtl="0" latinLnBrk="0">
        <a:lnSpc>
          <a:spcPct val="90000"/>
        </a:lnSpc>
        <a:spcBef>
          <a:spcPts val="2400"/>
        </a:spcBef>
        <a:spcAft>
          <a:spcPts val="0"/>
        </a:spcAft>
        <a:buClrTx/>
        <a:buSzPct val="150000"/>
        <a:buFontTx/>
        <a:buChar char="•"/>
        <a:tabLst/>
        <a:defRPr b="0" baseline="0" cap="none" i="0" spc="0" strike="noStrike" sz="4400" u="none">
          <a:solidFill>
            <a:srgbClr val="000000"/>
          </a:solidFill>
          <a:uFillTx/>
          <a:latin typeface="Canela Text Regular"/>
          <a:ea typeface="Canela Text Regular"/>
          <a:cs typeface="Canela Text Regular"/>
          <a:sym typeface="Canela Text Regular"/>
        </a:defRPr>
      </a:lvl5pPr>
      <a:lvl6pPr marL="3276600" marR="0" indent="-546100" algn="l" defTabSz="2438338" rtl="0" latinLnBrk="0">
        <a:lnSpc>
          <a:spcPct val="90000"/>
        </a:lnSpc>
        <a:spcBef>
          <a:spcPts val="2400"/>
        </a:spcBef>
        <a:spcAft>
          <a:spcPts val="0"/>
        </a:spcAft>
        <a:buClrTx/>
        <a:buSzPct val="150000"/>
        <a:buFontTx/>
        <a:buChar char="•"/>
        <a:tabLst/>
        <a:defRPr b="0" baseline="0" cap="none" i="0" spc="0" strike="noStrike" sz="4400" u="none">
          <a:solidFill>
            <a:srgbClr val="000000"/>
          </a:solidFill>
          <a:uFillTx/>
          <a:latin typeface="Canela Text Regular"/>
          <a:ea typeface="Canela Text Regular"/>
          <a:cs typeface="Canela Text Regular"/>
          <a:sym typeface="Canela Text Regular"/>
        </a:defRPr>
      </a:lvl6pPr>
      <a:lvl7pPr marL="3822700" marR="0" indent="-546100" algn="l" defTabSz="2438338" rtl="0" latinLnBrk="0">
        <a:lnSpc>
          <a:spcPct val="90000"/>
        </a:lnSpc>
        <a:spcBef>
          <a:spcPts val="2400"/>
        </a:spcBef>
        <a:spcAft>
          <a:spcPts val="0"/>
        </a:spcAft>
        <a:buClrTx/>
        <a:buSzPct val="150000"/>
        <a:buFontTx/>
        <a:buChar char="•"/>
        <a:tabLst/>
        <a:defRPr b="0" baseline="0" cap="none" i="0" spc="0" strike="noStrike" sz="4400" u="none">
          <a:solidFill>
            <a:srgbClr val="000000"/>
          </a:solidFill>
          <a:uFillTx/>
          <a:latin typeface="Canela Text Regular"/>
          <a:ea typeface="Canela Text Regular"/>
          <a:cs typeface="Canela Text Regular"/>
          <a:sym typeface="Canela Text Regular"/>
        </a:defRPr>
      </a:lvl7pPr>
      <a:lvl8pPr marL="4368800" marR="0" indent="-546100" algn="l" defTabSz="2438338" rtl="0" latinLnBrk="0">
        <a:lnSpc>
          <a:spcPct val="90000"/>
        </a:lnSpc>
        <a:spcBef>
          <a:spcPts val="2400"/>
        </a:spcBef>
        <a:spcAft>
          <a:spcPts val="0"/>
        </a:spcAft>
        <a:buClrTx/>
        <a:buSzPct val="150000"/>
        <a:buFontTx/>
        <a:buChar char="•"/>
        <a:tabLst/>
        <a:defRPr b="0" baseline="0" cap="none" i="0" spc="0" strike="noStrike" sz="4400" u="none">
          <a:solidFill>
            <a:srgbClr val="000000"/>
          </a:solidFill>
          <a:uFillTx/>
          <a:latin typeface="Canela Text Regular"/>
          <a:ea typeface="Canela Text Regular"/>
          <a:cs typeface="Canela Text Regular"/>
          <a:sym typeface="Canela Text Regular"/>
        </a:defRPr>
      </a:lvl8pPr>
      <a:lvl9pPr marL="4914900" marR="0" indent="-546100" algn="l" defTabSz="2438338" rtl="0" latinLnBrk="0">
        <a:lnSpc>
          <a:spcPct val="90000"/>
        </a:lnSpc>
        <a:spcBef>
          <a:spcPts val="2400"/>
        </a:spcBef>
        <a:spcAft>
          <a:spcPts val="0"/>
        </a:spcAft>
        <a:buClrTx/>
        <a:buSzPct val="150000"/>
        <a:buFontTx/>
        <a:buChar char="•"/>
        <a:tabLst/>
        <a:defRPr b="0" baseline="0" cap="none" i="0" spc="0" strike="noStrike" sz="4400" u="none">
          <a:solidFill>
            <a:srgbClr val="000000"/>
          </a:solidFill>
          <a:uFillTx/>
          <a:latin typeface="Canela Text Regular"/>
          <a:ea typeface="Canela Text Regular"/>
          <a:cs typeface="Canela Text Regular"/>
          <a:sym typeface="Canela Text Regular"/>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Graphik"/>
        </a:defRPr>
      </a:lvl1pPr>
      <a:lvl2pPr marL="0" marR="0" indent="457200" algn="ctr" defTabSz="5842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Graphik"/>
        </a:defRPr>
      </a:lvl2pPr>
      <a:lvl3pPr marL="0" marR="0" indent="914400" algn="ctr" defTabSz="5842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Graphik"/>
        </a:defRPr>
      </a:lvl3pPr>
      <a:lvl4pPr marL="0" marR="0" indent="1371600" algn="ctr" defTabSz="5842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Graphik"/>
        </a:defRPr>
      </a:lvl4pPr>
      <a:lvl5pPr marL="0" marR="0" indent="1828800" algn="ctr" defTabSz="5842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Graphik"/>
        </a:defRPr>
      </a:lvl5pPr>
      <a:lvl6pPr marL="0" marR="0" indent="2286000" algn="ctr" defTabSz="5842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Graphik"/>
        </a:defRPr>
      </a:lvl6pPr>
      <a:lvl7pPr marL="0" marR="0" indent="2743200" algn="ctr" defTabSz="5842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Graphik"/>
        </a:defRPr>
      </a:lvl7pPr>
      <a:lvl8pPr marL="0" marR="0" indent="3200400" algn="ctr" defTabSz="5842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Graphik"/>
        </a:defRPr>
      </a:lvl8pPr>
      <a:lvl9pPr marL="0" marR="0" indent="3657600" algn="ctr" defTabSz="5842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Graphik"/>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Relationships>

</file>

<file path=ppt/slides/_rels/slide1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9.tif"/></Relationships>

</file>

<file path=ppt/slides/_rels/slide1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0.tif"/></Relationships>

</file>

<file path=ppt/slides/_rels/slide1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1.tif"/></Relationships>

</file>

<file path=ppt/slides/_rels/slide17.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2.tif"/><Relationship Id="rId3" Type="http://schemas.openxmlformats.org/officeDocument/2006/relationships/image" Target="../media/image13.tif"/><Relationship Id="rId4" Type="http://schemas.openxmlformats.org/officeDocument/2006/relationships/image" Target="../media/image14.tif"/></Relationships>

</file>

<file path=ppt/slides/_rels/slide1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hyperlink" Target="http://www.islandclimateaction.org" TargetMode="External"/></Relationships>

</file>

<file path=ppt/slides/_rels/slide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tif"/></Relationships>

</file>

<file path=ppt/slides/_rels/slide20.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5.tif"/><Relationship Id="rId3" Type="http://schemas.openxmlformats.org/officeDocument/2006/relationships/hyperlink" Target="mailto:durkee@mvcommission.org" TargetMode="External"/></Relationships>

</file>

<file path=ppt/slides/_rels/slide2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6.tif"/></Relationships>

</file>

<file path=ppt/slides/_rels/slide22.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hyperlink" Target="mailto:durkee@mvcommission.org" TargetMode="External"/><Relationship Id="rId3" Type="http://schemas.openxmlformats.org/officeDocument/2006/relationships/image" Target="../media/image1.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s>

</file>

<file path=ppt/slides/_rels/slide4.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tif"/></Relationships>

</file>

<file path=ppt/slides/_rels/slide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tif"/></Relationships>

</file>

<file path=ppt/slides/_rels/slide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tif"/><Relationship Id="rId3" Type="http://schemas.openxmlformats.org/officeDocument/2006/relationships/image" Target="../media/image7.tif"/></Relationships>

</file>

<file path=ppt/slides/_rels/slide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8.tif"/></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1" name="MV and Gosnold Climate Action Plan"/>
          <p:cNvSpPr txBox="1"/>
          <p:nvPr>
            <p:ph type="ctrTitle"/>
          </p:nvPr>
        </p:nvSpPr>
        <p:spPr>
          <a:xfrm>
            <a:off x="4148947" y="866083"/>
            <a:ext cx="16086106" cy="1189503"/>
          </a:xfrm>
          <a:prstGeom prst="rect">
            <a:avLst/>
          </a:prstGeom>
        </p:spPr>
        <p:txBody>
          <a:bodyPr/>
          <a:lstStyle>
            <a:lvl1pPr>
              <a:defRPr b="1" spc="-65" sz="6500">
                <a:solidFill>
                  <a:srgbClr val="0433FF"/>
                </a:solidFill>
                <a:latin typeface="Arial"/>
                <a:ea typeface="Arial"/>
                <a:cs typeface="Arial"/>
                <a:sym typeface="Arial"/>
              </a:defRPr>
            </a:lvl1pPr>
          </a:lstStyle>
          <a:p>
            <a:pPr/>
            <a:r>
              <a:t>MV and Gosnold Climate Action Plan</a:t>
            </a:r>
          </a:p>
        </p:txBody>
      </p:sp>
      <p:sp>
        <p:nvSpPr>
          <p:cNvPr id="152" name="Martha’s Vineyard Commission and lead town Oak Bluffs…"/>
          <p:cNvSpPr txBox="1"/>
          <p:nvPr>
            <p:ph type="subTitle" sz="quarter" idx="1"/>
          </p:nvPr>
        </p:nvSpPr>
        <p:spPr>
          <a:xfrm>
            <a:off x="4631547" y="2313690"/>
            <a:ext cx="16086106" cy="1723445"/>
          </a:xfrm>
          <a:prstGeom prst="rect">
            <a:avLst/>
          </a:prstGeom>
        </p:spPr>
        <p:txBody>
          <a:bodyPr/>
          <a:lstStyle/>
          <a:p>
            <a:pPr>
              <a:defRPr spc="-47" sz="4700">
                <a:latin typeface="Arial"/>
                <a:ea typeface="Arial"/>
                <a:cs typeface="Arial"/>
                <a:sym typeface="Arial"/>
              </a:defRPr>
            </a:pPr>
            <a:r>
              <a:t>Martha’s Vineyard Commission and lead town Oak Bluffs</a:t>
            </a:r>
          </a:p>
          <a:p>
            <a:pPr>
              <a:defRPr spc="-47" sz="4700">
                <a:latin typeface="Arial"/>
                <a:ea typeface="Arial"/>
                <a:cs typeface="Arial"/>
                <a:sym typeface="Arial"/>
              </a:defRPr>
            </a:pPr>
            <a:r>
              <a:t>2021 - 2022</a:t>
            </a:r>
          </a:p>
        </p:txBody>
      </p:sp>
      <p:sp>
        <p:nvSpPr>
          <p:cNvPr id="153" name="MA Municipal Vulnerability Preparedness (MVP) Program Action Grant"/>
          <p:cNvSpPr txBox="1"/>
          <p:nvPr/>
        </p:nvSpPr>
        <p:spPr>
          <a:xfrm>
            <a:off x="2429048" y="12189345"/>
            <a:ext cx="20491103" cy="65648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4000">
                <a:latin typeface="Arial"/>
                <a:ea typeface="Arial"/>
                <a:cs typeface="Arial"/>
                <a:sym typeface="Arial"/>
              </a:defRPr>
            </a:lvl1pPr>
          </a:lstStyle>
          <a:p>
            <a:pPr/>
            <a:r>
              <a:t>MA Municipal Vulnerability Preparedness (MVP) Program Action Grant</a:t>
            </a:r>
          </a:p>
        </p:txBody>
      </p:sp>
      <p:pic>
        <p:nvPicPr>
          <p:cNvPr id="154" name="Image" descr="Image"/>
          <p:cNvPicPr>
            <a:picLocks noChangeAspect="1"/>
          </p:cNvPicPr>
          <p:nvPr/>
        </p:nvPicPr>
        <p:blipFill>
          <a:blip r:embed="rId2">
            <a:extLst/>
          </a:blip>
          <a:stretch>
            <a:fillRect/>
          </a:stretch>
        </p:blipFill>
        <p:spPr>
          <a:xfrm>
            <a:off x="8245587" y="4473039"/>
            <a:ext cx="8858026" cy="6643520"/>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7" name="This group will focus on…"/>
          <p:cNvSpPr txBox="1"/>
          <p:nvPr/>
        </p:nvSpPr>
        <p:spPr>
          <a:xfrm>
            <a:off x="3753225" y="-5794051"/>
            <a:ext cx="14776434" cy="2413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lnSpc>
                <a:spcPts val="6600"/>
              </a:lnSpc>
              <a:defRPr sz="2933">
                <a:solidFill>
                  <a:srgbClr val="FFFFFF"/>
                </a:solidFill>
                <a:latin typeface="Calibri"/>
                <a:ea typeface="Calibri"/>
                <a:cs typeface="Calibri"/>
                <a:sym typeface="Calibri"/>
              </a:defRPr>
            </a:pPr>
            <a:r>
              <a:t>This group will focus on </a:t>
            </a:r>
            <a:endParaRPr sz="1200">
              <a:solidFill>
                <a:srgbClr val="000000"/>
              </a:solidFill>
              <a:latin typeface="Times Roman"/>
              <a:ea typeface="Times Roman"/>
              <a:cs typeface="Times Roman"/>
              <a:sym typeface="Times Roman"/>
            </a:endParaRPr>
          </a:p>
          <a:p>
            <a:pPr algn="l" defTabSz="457200">
              <a:lnSpc>
                <a:spcPct val="100000"/>
              </a:lnSpc>
              <a:defRPr sz="1200">
                <a:latin typeface="Times Roman"/>
                <a:ea typeface="Times Roman"/>
                <a:cs typeface="Times Roman"/>
                <a:sym typeface="Times Roman"/>
              </a:defRPr>
            </a:pPr>
          </a:p>
          <a:p>
            <a:pPr algn="l" defTabSz="457200">
              <a:lnSpc>
                <a:spcPts val="6600"/>
              </a:lnSpc>
              <a:defRPr sz="2933">
                <a:solidFill>
                  <a:srgbClr val="FFFFFF"/>
                </a:solidFill>
                <a:latin typeface="Calibri"/>
                <a:ea typeface="Calibri"/>
                <a:cs typeface="Calibri"/>
                <a:sym typeface="Calibri"/>
              </a:defRPr>
            </a:pPr>
            <a:r>
              <a:t>Public health: protect and improve public health and welfare of people due to climate impacts</a:t>
            </a:r>
            <a:endParaRPr sz="1200">
              <a:solidFill>
                <a:srgbClr val="000000"/>
              </a:solidFill>
              <a:latin typeface="Times Roman"/>
              <a:ea typeface="Times Roman"/>
              <a:cs typeface="Times Roman"/>
              <a:sym typeface="Times Roman"/>
            </a:endParaRPr>
          </a:p>
          <a:p>
            <a:pPr algn="l" defTabSz="457200">
              <a:lnSpc>
                <a:spcPct val="100000"/>
              </a:lnSpc>
              <a:defRPr sz="1200">
                <a:latin typeface="Times Roman"/>
                <a:ea typeface="Times Roman"/>
                <a:cs typeface="Times Roman"/>
                <a:sym typeface="Times Roman"/>
              </a:defRPr>
            </a:pPr>
          </a:p>
          <a:p>
            <a:pPr algn="l" defTabSz="457200">
              <a:lnSpc>
                <a:spcPts val="6600"/>
              </a:lnSpc>
              <a:defRPr sz="2933">
                <a:solidFill>
                  <a:srgbClr val="FFFFFF"/>
                </a:solidFill>
                <a:latin typeface="Calibri"/>
                <a:ea typeface="Calibri"/>
                <a:cs typeface="Calibri"/>
                <a:sym typeface="Calibri"/>
              </a:defRPr>
            </a:pPr>
            <a:r>
              <a:t>Public safety: protect and safeguard community before, during and after extreme weather events</a:t>
            </a:r>
            <a:endParaRPr sz="1200">
              <a:solidFill>
                <a:srgbClr val="000000"/>
              </a:solidFill>
              <a:latin typeface="Times Roman"/>
              <a:ea typeface="Times Roman"/>
              <a:cs typeface="Times Roman"/>
              <a:sym typeface="Times Roman"/>
            </a:endParaRPr>
          </a:p>
          <a:p>
            <a:pPr algn="l" defTabSz="457200">
              <a:lnSpc>
                <a:spcPts val="6600"/>
              </a:lnSpc>
              <a:defRPr sz="2933">
                <a:solidFill>
                  <a:srgbClr val="FFFFFF"/>
                </a:solidFill>
                <a:latin typeface="Calibri"/>
                <a:ea typeface="Calibri"/>
                <a:cs typeface="Calibri"/>
                <a:sym typeface="Calibri"/>
              </a:defRPr>
            </a:pPr>
            <a:r>
              <a:t> </a:t>
            </a:r>
            <a:endParaRPr sz="1200">
              <a:solidFill>
                <a:srgbClr val="000000"/>
              </a:solidFill>
              <a:latin typeface="Times Roman"/>
              <a:ea typeface="Times Roman"/>
              <a:cs typeface="Times Roman"/>
              <a:sym typeface="Times Roman"/>
            </a:endParaRPr>
          </a:p>
        </p:txBody>
      </p:sp>
      <p:sp>
        <p:nvSpPr>
          <p:cNvPr id="208" name="Public Health and Safety…"/>
          <p:cNvSpPr txBox="1"/>
          <p:nvPr/>
        </p:nvSpPr>
        <p:spPr>
          <a:xfrm>
            <a:off x="4248509" y="1306329"/>
            <a:ext cx="15886982" cy="14824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5000">
                <a:solidFill>
                  <a:srgbClr val="0433FF"/>
                </a:solidFill>
                <a:latin typeface="Arial"/>
                <a:ea typeface="Arial"/>
                <a:cs typeface="Arial"/>
                <a:sym typeface="Arial"/>
              </a:defRPr>
            </a:pPr>
            <a:r>
              <a:t>Public Health and Safety</a:t>
            </a:r>
          </a:p>
          <a:p>
            <a:pPr>
              <a:defRPr b="1" sz="5000">
                <a:solidFill>
                  <a:srgbClr val="0433FF"/>
                </a:solidFill>
                <a:latin typeface="Arial"/>
                <a:ea typeface="Arial"/>
                <a:cs typeface="Arial"/>
                <a:sym typeface="Arial"/>
              </a:defRPr>
            </a:pPr>
            <a:r>
              <a:t>Main Local Climate Change Impacts to </a:t>
            </a:r>
            <a:r>
              <a:rPr u="sng"/>
              <a:t>Public Safety</a:t>
            </a:r>
          </a:p>
        </p:txBody>
      </p:sp>
      <p:sp>
        <p:nvSpPr>
          <p:cNvPr id="209" name="Challenges with Emergency Response"/>
          <p:cNvSpPr txBox="1"/>
          <p:nvPr/>
        </p:nvSpPr>
        <p:spPr>
          <a:xfrm>
            <a:off x="5100286" y="-4037964"/>
            <a:ext cx="10128304" cy="61178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96454" indent="-496454" algn="l">
              <a:buSzPct val="150000"/>
              <a:buChar char="•"/>
              <a:defRPr b="1" sz="4000">
                <a:latin typeface="Calibri"/>
                <a:ea typeface="Calibri"/>
                <a:cs typeface="Calibri"/>
                <a:sym typeface="Calibri"/>
              </a:defRPr>
            </a:pPr>
            <a:r>
              <a:rPr b="0"/>
              <a:t>Challenges with</a:t>
            </a:r>
            <a:r>
              <a:t> </a:t>
            </a:r>
            <a:r>
              <a:rPr>
                <a:solidFill>
                  <a:srgbClr val="0433FF"/>
                </a:solidFill>
              </a:rPr>
              <a:t>Emergency Response</a:t>
            </a:r>
          </a:p>
        </p:txBody>
      </p:sp>
      <p:sp>
        <p:nvSpPr>
          <p:cNvPr id="210" name="Lack of access due to damage to infrastructure and flooded areas"/>
          <p:cNvSpPr txBox="1"/>
          <p:nvPr/>
        </p:nvSpPr>
        <p:spPr>
          <a:xfrm>
            <a:off x="-835763" y="-4037964"/>
            <a:ext cx="15504998" cy="61178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marL="843972" indent="-297872" algn="l">
              <a:buSzPct val="150000"/>
              <a:buChar char="•"/>
              <a:defRPr b="1" sz="4000">
                <a:latin typeface="Calibri"/>
                <a:ea typeface="Calibri"/>
                <a:cs typeface="Calibri"/>
                <a:sym typeface="Calibri"/>
              </a:defRPr>
            </a:pPr>
            <a:r>
              <a:rPr>
                <a:solidFill>
                  <a:srgbClr val="0433FF"/>
                </a:solidFill>
              </a:rPr>
              <a:t>Lack of access due to damage to infrastructure and flooded areas</a:t>
            </a:r>
          </a:p>
        </p:txBody>
      </p:sp>
      <p:sp>
        <p:nvSpPr>
          <p:cNvPr id="211" name="Lack of freshwater access - for resents dependent on well water (power outages)…"/>
          <p:cNvSpPr txBox="1"/>
          <p:nvPr/>
        </p:nvSpPr>
        <p:spPr>
          <a:xfrm>
            <a:off x="2785592" y="-4968619"/>
            <a:ext cx="15722893" cy="445125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p>
          <a:p>
            <a:pPr algn="l">
              <a:defRPr b="1" sz="4000">
                <a:latin typeface="Calibri"/>
                <a:ea typeface="Calibri"/>
                <a:cs typeface="Calibri"/>
                <a:sym typeface="Calibri"/>
              </a:defRPr>
            </a:pPr>
          </a:p>
          <a:p>
            <a:pPr marL="297872" indent="-297872" algn="l">
              <a:buSzPct val="150000"/>
              <a:buChar char="•"/>
              <a:defRPr b="1" sz="4000">
                <a:latin typeface="Calibri"/>
                <a:ea typeface="Calibri"/>
                <a:cs typeface="Calibri"/>
                <a:sym typeface="Calibri"/>
              </a:defRPr>
            </a:pPr>
            <a:r>
              <a:rPr>
                <a:solidFill>
                  <a:srgbClr val="0433FF"/>
                </a:solidFill>
              </a:rPr>
              <a:t>Lack of freshwater access -</a:t>
            </a:r>
            <a:r>
              <a:t> </a:t>
            </a:r>
            <a:r>
              <a:rPr b="0"/>
              <a:t>for resents dependent on well water (power outages)</a:t>
            </a:r>
            <a:endParaRPr b="0"/>
          </a:p>
          <a:p>
            <a:pPr algn="l">
              <a:defRPr b="1" sz="4000">
                <a:latin typeface="Calibri"/>
                <a:ea typeface="Calibri"/>
                <a:cs typeface="Calibri"/>
                <a:sym typeface="Calibri"/>
              </a:defRPr>
            </a:pPr>
          </a:p>
          <a:p>
            <a:pPr marL="297872" indent="-297872" algn="l">
              <a:buSzPct val="150000"/>
              <a:buChar char="•"/>
              <a:defRPr b="1" sz="4000">
                <a:latin typeface="Calibri"/>
                <a:ea typeface="Calibri"/>
                <a:cs typeface="Calibri"/>
                <a:sym typeface="Calibri"/>
              </a:defRPr>
            </a:pPr>
            <a:r>
              <a:rPr>
                <a:solidFill>
                  <a:srgbClr val="0433FF"/>
                </a:solidFill>
              </a:rPr>
              <a:t>Lack of transportation and supplies </a:t>
            </a:r>
            <a:r>
              <a:rPr b="0"/>
              <a:t>on/off Island with SSA disruptions (Supply chain)</a:t>
            </a:r>
            <a:endParaRPr b="0"/>
          </a:p>
        </p:txBody>
      </p:sp>
      <p:sp>
        <p:nvSpPr>
          <p:cNvPr id="212" name="Text"/>
          <p:cNvSpPr txBox="1"/>
          <p:nvPr/>
        </p:nvSpPr>
        <p:spPr>
          <a:xfrm>
            <a:off x="4150746" y="-4865427"/>
            <a:ext cx="5129838" cy="555753"/>
          </a:xfrm>
          <a:prstGeom prst="rect">
            <a:avLst/>
          </a:prstGeom>
          <a:ln w="12700">
            <a:miter lim="400000"/>
          </a:ln>
        </p:spPr>
        <p:txBody>
          <a:bodyPr lIns="50800" tIns="50800" rIns="50800" bIns="50800" anchor="ctr">
            <a:spAutoFit/>
          </a:bodyPr>
          <a:lstStyle/>
          <a:p>
            <a:pPr/>
          </a:p>
        </p:txBody>
      </p:sp>
      <p:sp>
        <p:nvSpPr>
          <p:cNvPr id="213" name="Public Health and Safety…"/>
          <p:cNvSpPr txBox="1"/>
          <p:nvPr/>
        </p:nvSpPr>
        <p:spPr>
          <a:xfrm>
            <a:off x="2442289" y="-5071320"/>
            <a:ext cx="7385610" cy="96753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Public Health and Safety</a:t>
            </a:r>
          </a:p>
          <a:p>
            <a:pPr/>
            <a:r>
              <a:t>Main Local Climate Change Impacts to Public Safety</a:t>
            </a:r>
          </a:p>
        </p:txBody>
      </p:sp>
      <p:sp>
        <p:nvSpPr>
          <p:cNvPr id="214" name="High population of remote and isolated residents, especially elderly"/>
          <p:cNvSpPr txBox="1"/>
          <p:nvPr/>
        </p:nvSpPr>
        <p:spPr>
          <a:xfrm>
            <a:off x="2635670" y="-3950267"/>
            <a:ext cx="14505732" cy="11830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297872" indent="-297872" algn="l">
              <a:buSzPct val="150000"/>
              <a:buChar char="•"/>
              <a:defRPr b="1" sz="4000">
                <a:latin typeface="Calibri"/>
                <a:ea typeface="Calibri"/>
                <a:cs typeface="Calibri"/>
                <a:sym typeface="Calibri"/>
              </a:defRPr>
            </a:pPr>
            <a:r>
              <a:rPr b="0"/>
              <a:t>High population of </a:t>
            </a:r>
            <a:r>
              <a:rPr>
                <a:solidFill>
                  <a:srgbClr val="0433FF"/>
                </a:solidFill>
              </a:rPr>
              <a:t>remote and isolated residents</a:t>
            </a:r>
            <a:r>
              <a:rPr b="0">
                <a:solidFill>
                  <a:srgbClr val="0433FF"/>
                </a:solidFill>
              </a:rPr>
              <a:t>,</a:t>
            </a:r>
            <a:r>
              <a:rPr b="0"/>
              <a:t> especially elderly</a:t>
            </a:r>
            <a:endParaRPr b="0"/>
          </a:p>
        </p:txBody>
      </p:sp>
      <p:sp>
        <p:nvSpPr>
          <p:cNvPr id="215" name="Damage and flooded areas"/>
          <p:cNvSpPr txBox="1"/>
          <p:nvPr/>
        </p:nvSpPr>
        <p:spPr>
          <a:xfrm>
            <a:off x="4300127" y="-4009949"/>
            <a:ext cx="12693824" cy="55575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297872" indent="-297872" algn="l">
              <a:buSzPct val="150000"/>
              <a:buChar char="•"/>
            </a:lvl1pPr>
          </a:lstStyle>
          <a:p>
            <a:pPr/>
            <a:r>
              <a:t>Damage and flooded areas</a:t>
            </a:r>
          </a:p>
        </p:txBody>
      </p:sp>
      <p:sp>
        <p:nvSpPr>
          <p:cNvPr id="216" name="Emergency response challenges…"/>
          <p:cNvSpPr txBox="1"/>
          <p:nvPr/>
        </p:nvSpPr>
        <p:spPr>
          <a:xfrm>
            <a:off x="9223238" y="4045373"/>
            <a:ext cx="15057711" cy="289691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297872" indent="-297872" algn="l">
              <a:buSzPct val="150000"/>
              <a:buChar char="•"/>
              <a:defRPr sz="4000">
                <a:latin typeface="Calibri"/>
                <a:ea typeface="Calibri"/>
                <a:cs typeface="Calibri"/>
                <a:sym typeface="Calibri"/>
              </a:defRPr>
            </a:pPr>
            <a:r>
              <a:t>Emergency response challenges</a:t>
            </a:r>
          </a:p>
          <a:p>
            <a:pPr marL="297872" indent="-297872" algn="l">
              <a:buSzPct val="150000"/>
              <a:buChar char="•"/>
              <a:defRPr sz="4000">
                <a:latin typeface="Calibri"/>
                <a:ea typeface="Calibri"/>
                <a:cs typeface="Calibri"/>
                <a:sym typeface="Calibri"/>
              </a:defRPr>
            </a:pPr>
            <a:r>
              <a:t>Remote and isolated residents</a:t>
            </a:r>
          </a:p>
          <a:p>
            <a:pPr marL="297872" indent="-297872" algn="l">
              <a:buSzPct val="150000"/>
              <a:buChar char="•"/>
              <a:defRPr sz="4000">
                <a:latin typeface="Calibri"/>
                <a:ea typeface="Calibri"/>
                <a:cs typeface="Calibri"/>
                <a:sym typeface="Calibri"/>
              </a:defRPr>
            </a:pPr>
            <a:r>
              <a:t>Lack of access due to damaged infrastructure and flooded areas</a:t>
            </a:r>
          </a:p>
          <a:p>
            <a:pPr marL="297872" indent="-297872" algn="l">
              <a:buSzPct val="150000"/>
              <a:buChar char="•"/>
              <a:defRPr sz="4000">
                <a:latin typeface="Calibri"/>
                <a:ea typeface="Calibri"/>
                <a:cs typeface="Calibri"/>
                <a:sym typeface="Calibri"/>
              </a:defRPr>
            </a:pPr>
            <a:r>
              <a:t>Lack of freshwater access (for those dependent on well water)</a:t>
            </a:r>
          </a:p>
          <a:p>
            <a:pPr marL="297872" indent="-297872" algn="l">
              <a:buSzPct val="150000"/>
              <a:buChar char="•"/>
              <a:defRPr sz="4000">
                <a:latin typeface="Calibri"/>
                <a:ea typeface="Calibri"/>
                <a:cs typeface="Calibri"/>
                <a:sym typeface="Calibri"/>
              </a:defRPr>
            </a:pPr>
            <a:r>
              <a:t>Lack of transportation and supplies (supply chain)</a:t>
            </a:r>
          </a:p>
        </p:txBody>
      </p:sp>
      <p:sp>
        <p:nvSpPr>
          <p:cNvPr id="217" name="Increased power outages…"/>
          <p:cNvSpPr txBox="1"/>
          <p:nvPr/>
        </p:nvSpPr>
        <p:spPr>
          <a:xfrm>
            <a:off x="10905591" y="8198884"/>
            <a:ext cx="10778605" cy="289691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297872" indent="-297872" algn="l">
              <a:buSzPct val="150000"/>
              <a:buChar char="•"/>
              <a:defRPr sz="4000">
                <a:latin typeface="Calibri"/>
                <a:ea typeface="Calibri"/>
                <a:cs typeface="Calibri"/>
                <a:sym typeface="Calibri"/>
              </a:defRPr>
            </a:pPr>
            <a:r>
              <a:t>Increased power outages</a:t>
            </a:r>
          </a:p>
          <a:p>
            <a:pPr marL="297872" indent="-297872" algn="l">
              <a:buSzPct val="150000"/>
              <a:buChar char="•"/>
              <a:defRPr sz="4000">
                <a:latin typeface="Calibri"/>
                <a:ea typeface="Calibri"/>
                <a:cs typeface="Calibri"/>
                <a:sym typeface="Calibri"/>
              </a:defRPr>
            </a:pPr>
            <a:r>
              <a:t>Decreased pond water quality</a:t>
            </a:r>
          </a:p>
          <a:p>
            <a:pPr marL="297872" indent="-297872" algn="l">
              <a:buSzPct val="150000"/>
              <a:buChar char="•"/>
              <a:defRPr sz="4000">
                <a:latin typeface="Calibri"/>
                <a:ea typeface="Calibri"/>
                <a:cs typeface="Calibri"/>
                <a:sym typeface="Calibri"/>
              </a:defRPr>
            </a:pPr>
            <a:r>
              <a:t>Extreme weather damage to people, businesses, infrastructure, post disaster impacts</a:t>
            </a:r>
          </a:p>
          <a:p>
            <a:pPr marL="297872" indent="-297872" algn="l">
              <a:buSzPct val="150000"/>
              <a:buChar char="•"/>
              <a:defRPr sz="4000">
                <a:latin typeface="Calibri"/>
                <a:ea typeface="Calibri"/>
                <a:cs typeface="Calibri"/>
                <a:sym typeface="Calibri"/>
              </a:defRPr>
            </a:pPr>
            <a:r>
              <a:t>Impacts to fresh water quality</a:t>
            </a:r>
          </a:p>
        </p:txBody>
      </p:sp>
      <p:pic>
        <p:nvPicPr>
          <p:cNvPr id="218" name="Image" descr="Image"/>
          <p:cNvPicPr>
            <a:picLocks noChangeAspect="1"/>
          </p:cNvPicPr>
          <p:nvPr/>
        </p:nvPicPr>
        <p:blipFill>
          <a:blip r:embed="rId2">
            <a:extLst/>
          </a:blip>
          <a:stretch>
            <a:fillRect/>
          </a:stretch>
        </p:blipFill>
        <p:spPr>
          <a:xfrm>
            <a:off x="2542271" y="4256196"/>
            <a:ext cx="5996579" cy="7093920"/>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0" name="chart7434219680.png" descr="chart7434219680.png"/>
          <p:cNvPicPr>
            <a:picLocks noChangeAspect="1"/>
          </p:cNvPicPr>
          <p:nvPr/>
        </p:nvPicPr>
        <p:blipFill>
          <a:blip r:embed="rId2">
            <a:extLst/>
          </a:blip>
          <a:stretch>
            <a:fillRect/>
          </a:stretch>
        </p:blipFill>
        <p:spPr>
          <a:xfrm>
            <a:off x="13117830" y="2968823"/>
            <a:ext cx="8430795" cy="10220028"/>
          </a:xfrm>
          <a:prstGeom prst="rect">
            <a:avLst/>
          </a:prstGeom>
          <a:ln w="12700">
            <a:miter lim="400000"/>
          </a:ln>
        </p:spPr>
      </p:pic>
      <p:graphicFrame>
        <p:nvGraphicFramePr>
          <p:cNvPr id="221" name="Table"/>
          <p:cNvGraphicFramePr/>
          <p:nvPr/>
        </p:nvGraphicFramePr>
        <p:xfrm>
          <a:off x="6254750" y="3302000"/>
          <a:ext cx="6420843" cy="9112647"/>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6414492"/>
              </a:tblGrid>
              <a:tr h="993167">
                <a:tc>
                  <a:txBody>
                    <a:bodyPr/>
                    <a:lstStyle/>
                    <a:p>
                      <a:pPr algn="l" defTabSz="457200">
                        <a:defRPr b="1" sz="1000">
                          <a:uFill>
                            <a:solidFill>
                              <a:srgbClr val="000000"/>
                            </a:solidFill>
                          </a:uFill>
                          <a:latin typeface="Calibri"/>
                          <a:ea typeface="Calibri"/>
                          <a:cs typeface="Calibri"/>
                          <a:sym typeface="Calibri"/>
                        </a:defRPr>
                      </a:pPr>
                      <a:r>
                        <a:t>Increased heat related illness </a:t>
                      </a:r>
                      <a:r>
                        <a:rPr b="0"/>
                        <a:t>(e.g., heat stroke, cardiovascular disease) with higher temperatures placing stress on people working and recreating outdoors.  Heat stress on vulnerable populations such as elderly and those living without air conditioning</a:t>
                      </a: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r>
              <a:tr h="771679">
                <a:tc>
                  <a:txBody>
                    <a:bodyPr/>
                    <a:lstStyle/>
                    <a:p>
                      <a:pPr algn="l" defTabSz="457200">
                        <a:defRPr b="1" sz="1000">
                          <a:uFill>
                            <a:solidFill>
                              <a:srgbClr val="000000"/>
                            </a:solidFill>
                          </a:uFill>
                          <a:latin typeface="Calibri"/>
                          <a:ea typeface="Calibri"/>
                          <a:cs typeface="Calibri"/>
                          <a:sym typeface="Calibri"/>
                        </a:defRPr>
                      </a:pPr>
                      <a:r>
                        <a:t>Increased respiratory illness </a:t>
                      </a:r>
                      <a:r>
                        <a:rPr b="0"/>
                        <a:t>as pollen, mold, and wildfire smoke, increase with higher air temperatures, and heat/rain events become more extreme</a:t>
                      </a: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r>
              <a:tr h="771679">
                <a:tc>
                  <a:txBody>
                    <a:bodyPr/>
                    <a:lstStyle/>
                    <a:p>
                      <a:pPr algn="l" defTabSz="457200">
                        <a:defRPr b="1" sz="1000">
                          <a:uFill>
                            <a:solidFill>
                              <a:srgbClr val="000000"/>
                            </a:solidFill>
                          </a:uFill>
                          <a:latin typeface="Calibri"/>
                          <a:ea typeface="Calibri"/>
                          <a:cs typeface="Calibri"/>
                          <a:sym typeface="Calibri"/>
                        </a:defRPr>
                      </a:pPr>
                      <a:r>
                        <a:t>Increase mental health issues </a:t>
                      </a:r>
                      <a:r>
                        <a:rPr b="0"/>
                        <a:t>including stress and anxiety from extreme events that cause injury, loss of property/security, displacement, or death</a:t>
                      </a: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r>
              <a:tr h="771679">
                <a:tc>
                  <a:txBody>
                    <a:bodyPr/>
                    <a:lstStyle/>
                    <a:p>
                      <a:pPr algn="l" defTabSz="457200">
                        <a:defRPr b="1" sz="1000">
                          <a:uFill>
                            <a:solidFill>
                              <a:srgbClr val="000000"/>
                            </a:solidFill>
                          </a:uFill>
                          <a:latin typeface="Calibri"/>
                          <a:ea typeface="Calibri"/>
                          <a:cs typeface="Calibri"/>
                          <a:sym typeface="Calibri"/>
                        </a:defRPr>
                      </a:pPr>
                      <a:r>
                        <a:t>Increased vector-borne disease </a:t>
                      </a:r>
                      <a:r>
                        <a:rPr b="0"/>
                        <a:t>due to increased tick and mosquito populations (e.g., alpha-gal, lyme, dengue) with increased air temperatures, drought, and extreme rain</a:t>
                      </a:r>
                      <a:r>
                        <a:t>  </a:t>
                      </a: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r>
              <a:tr h="771679">
                <a:tc>
                  <a:txBody>
                    <a:bodyPr/>
                    <a:lstStyle/>
                    <a:p>
                      <a:pPr algn="l" defTabSz="457200">
                        <a:defRPr sz="1000">
                          <a:uFill>
                            <a:solidFill>
                              <a:srgbClr val="000000"/>
                            </a:solidFill>
                          </a:uFill>
                          <a:latin typeface="Calibri"/>
                          <a:ea typeface="Calibri"/>
                          <a:cs typeface="Calibri"/>
                          <a:sym typeface="Calibri"/>
                        </a:defRPr>
                      </a:pPr>
                      <a:r>
                        <a:rPr b="1"/>
                        <a:t>Lack of access</a:t>
                      </a:r>
                      <a:r>
                        <a:t> due to damage to infrastructure and flooded areas (including the hospital) during storm events with sea level rise and storm surge, and inland flooding from extreme rainfall events.</a:t>
                      </a:r>
                      <a:r>
                        <a:t>  </a:t>
                      </a: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r>
              <a:tr h="328704">
                <a:tc>
                  <a:txBody>
                    <a:bodyPr/>
                    <a:lstStyle/>
                    <a:p>
                      <a:pPr algn="l" defTabSz="457200">
                        <a:defRPr sz="1000">
                          <a:uFill>
                            <a:solidFill>
                              <a:srgbClr val="000000"/>
                            </a:solidFill>
                          </a:uFill>
                          <a:latin typeface="Calibri"/>
                          <a:ea typeface="Calibri"/>
                          <a:cs typeface="Calibri"/>
                          <a:sym typeface="Calibri"/>
                        </a:defRPr>
                      </a:pPr>
                      <a:r>
                        <a:t>High population of remote and isolated residents, especially elderly.</a:t>
                      </a: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r>
              <a:tr h="328704">
                <a:tc>
                  <a:txBody>
                    <a:bodyPr/>
                    <a:lstStyle/>
                    <a:p>
                      <a:pPr algn="l" defTabSz="457200">
                        <a:defRPr sz="1000">
                          <a:uFill>
                            <a:solidFill>
                              <a:srgbClr val="000000"/>
                            </a:solidFill>
                          </a:uFill>
                          <a:latin typeface="Calibri"/>
                          <a:ea typeface="Calibri"/>
                          <a:cs typeface="Calibri"/>
                          <a:sym typeface="Calibri"/>
                        </a:defRPr>
                      </a:pPr>
                      <a:r>
                        <a:rPr b="1"/>
                        <a:t>Loss of communications</a:t>
                      </a:r>
                      <a:r>
                        <a:t> during extreme weather events</a:t>
                      </a: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r>
              <a:tr h="550191">
                <a:tc>
                  <a:txBody>
                    <a:bodyPr/>
                    <a:lstStyle/>
                    <a:p>
                      <a:pPr algn="l" defTabSz="457200">
                        <a:defRPr sz="1000">
                          <a:uFill>
                            <a:solidFill>
                              <a:srgbClr val="000000"/>
                            </a:solidFill>
                          </a:uFill>
                          <a:latin typeface="Calibri"/>
                          <a:ea typeface="Calibri"/>
                          <a:cs typeface="Calibri"/>
                          <a:sym typeface="Calibri"/>
                        </a:defRPr>
                      </a:pPr>
                      <a:r>
                        <a:rPr b="1"/>
                        <a:t>Lack of freshwater access</a:t>
                      </a:r>
                      <a:r>
                        <a:t>: for much of the island dependent on well water during storm events and power outages</a:t>
                      </a: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r>
              <a:tr h="550191">
                <a:tc>
                  <a:txBody>
                    <a:bodyPr/>
                    <a:lstStyle/>
                    <a:p>
                      <a:pPr algn="l" defTabSz="457200">
                        <a:defRPr sz="1000">
                          <a:uFill>
                            <a:solidFill>
                              <a:srgbClr val="000000"/>
                            </a:solidFill>
                          </a:uFill>
                          <a:latin typeface="Calibri"/>
                          <a:ea typeface="Calibri"/>
                          <a:cs typeface="Calibri"/>
                          <a:sym typeface="Calibri"/>
                        </a:defRPr>
                      </a:pPr>
                      <a:r>
                        <a:rPr b="1"/>
                        <a:t>Lack of transportation and supplies</a:t>
                      </a:r>
                      <a:r>
                        <a:t> on/off island with SSA disruptions</a:t>
                      </a: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r>
              <a:tr h="328704">
                <a:tc>
                  <a:txBody>
                    <a:bodyPr/>
                    <a:lstStyle/>
                    <a:p>
                      <a:pPr algn="l" defTabSz="457200">
                        <a:defRPr b="1" sz="1000">
                          <a:uFill>
                            <a:solidFill>
                              <a:srgbClr val="000000"/>
                            </a:solidFill>
                          </a:uFill>
                          <a:latin typeface="Calibri"/>
                          <a:ea typeface="Calibri"/>
                          <a:cs typeface="Calibri"/>
                          <a:sym typeface="Calibri"/>
                        </a:defRPr>
                      </a:pPr>
                      <a:r>
                        <a:t>Lack of emergency medical evacuations</a:t>
                      </a: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r>
              <a:tr h="550191">
                <a:tc>
                  <a:txBody>
                    <a:bodyPr/>
                    <a:lstStyle/>
                    <a:p>
                      <a:pPr algn="l" defTabSz="457200">
                        <a:defRPr sz="1000">
                          <a:uFill>
                            <a:solidFill>
                              <a:srgbClr val="000000"/>
                            </a:solidFill>
                          </a:uFill>
                          <a:latin typeface="Calibri"/>
                          <a:ea typeface="Calibri"/>
                          <a:cs typeface="Calibri"/>
                          <a:sym typeface="Calibri"/>
                        </a:defRPr>
                      </a:pPr>
                      <a:r>
                        <a:rPr b="1"/>
                        <a:t>Challenge with communicating need for preparedness</a:t>
                      </a:r>
                      <a:r>
                        <a:t>/action to parts of the public who don’t believe in climate change</a:t>
                      </a: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r>
              <a:tr h="550191">
                <a:tc>
                  <a:txBody>
                    <a:bodyPr/>
                    <a:lstStyle/>
                    <a:p>
                      <a:pPr algn="l" defTabSz="457200">
                        <a:defRPr sz="1000">
                          <a:uFill>
                            <a:solidFill>
                              <a:srgbClr val="000000"/>
                            </a:solidFill>
                          </a:uFill>
                          <a:latin typeface="Calibri"/>
                          <a:ea typeface="Calibri"/>
                          <a:cs typeface="Calibri"/>
                          <a:sym typeface="Calibri"/>
                        </a:defRPr>
                      </a:pPr>
                      <a:r>
                        <a:rPr b="1"/>
                        <a:t>Increased Power Outages - </a:t>
                      </a:r>
                      <a:r>
                        <a:t>due to extreme weather events impacting people with home medical devices</a:t>
                      </a: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r>
              <a:tr h="771679">
                <a:tc>
                  <a:txBody>
                    <a:bodyPr/>
                    <a:lstStyle/>
                    <a:p>
                      <a:pPr algn="l" defTabSz="457200">
                        <a:defRPr sz="1000">
                          <a:uFill>
                            <a:solidFill>
                              <a:srgbClr val="000000"/>
                            </a:solidFill>
                          </a:uFill>
                          <a:latin typeface="Calibri"/>
                          <a:ea typeface="Calibri"/>
                          <a:cs typeface="Calibri"/>
                          <a:sym typeface="Calibri"/>
                        </a:defRPr>
                      </a:pPr>
                      <a:r>
                        <a:rPr b="1"/>
                        <a:t>Decreased pond water quality</a:t>
                      </a:r>
                      <a:r>
                        <a:t> with increased runoff and high temperatures leading to more food borne illness and other conditions</a:t>
                      </a: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r>
              <a:tr h="550191">
                <a:tc>
                  <a:txBody>
                    <a:bodyPr/>
                    <a:lstStyle/>
                    <a:p>
                      <a:pPr algn="l" defTabSz="457200">
                        <a:defRPr sz="1000">
                          <a:uFill>
                            <a:solidFill>
                              <a:srgbClr val="000000"/>
                            </a:solidFill>
                          </a:uFill>
                          <a:latin typeface="Calibri"/>
                          <a:ea typeface="Calibri"/>
                          <a:cs typeface="Calibri"/>
                          <a:sym typeface="Calibri"/>
                        </a:defRPr>
                      </a:pPr>
                      <a:r>
                        <a:rPr b="1"/>
                        <a:t>Post-disaster damages and community disruption</a:t>
                      </a:r>
                      <a:r>
                        <a:t> due to extreme weather events.</a:t>
                      </a: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r>
              <a:tr h="550191">
                <a:tc>
                  <a:txBody>
                    <a:bodyPr/>
                    <a:lstStyle/>
                    <a:p>
                      <a:pPr algn="l" defTabSz="457200">
                        <a:defRPr sz="1000">
                          <a:uFill>
                            <a:solidFill>
                              <a:srgbClr val="000000"/>
                            </a:solidFill>
                          </a:uFill>
                          <a:latin typeface="Calibri"/>
                          <a:ea typeface="Calibri"/>
                          <a:cs typeface="Calibri"/>
                          <a:sym typeface="Calibri"/>
                        </a:defRPr>
                      </a:pPr>
                      <a:r>
                        <a:rPr b="1"/>
                        <a:t>Impacts to the aquifer quality/quantity </a:t>
                      </a:r>
                      <a:r>
                        <a:t>- potential contamination with increased storm and extreme rain events </a:t>
                      </a: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r>
            </a:tbl>
          </a:graphicData>
        </a:graphic>
      </p:graphicFrame>
      <p:sp>
        <p:nvSpPr>
          <p:cNvPr id="222" name="Survey Results…"/>
          <p:cNvSpPr txBox="1"/>
          <p:nvPr/>
        </p:nvSpPr>
        <p:spPr>
          <a:xfrm>
            <a:off x="2755043" y="270643"/>
            <a:ext cx="19689020" cy="291311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ct val="100000"/>
              </a:lnSpc>
              <a:spcBef>
                <a:spcPts val="200"/>
              </a:spcBef>
              <a:defRPr sz="3000">
                <a:solidFill>
                  <a:srgbClr val="2F5496"/>
                </a:solidFill>
                <a:uFill>
                  <a:solidFill>
                    <a:srgbClr val="2F5496"/>
                  </a:solidFill>
                </a:uFill>
                <a:latin typeface="Calibri Light"/>
                <a:ea typeface="Calibri Light"/>
                <a:cs typeface="Calibri Light"/>
                <a:sym typeface="Calibri Light"/>
              </a:defRPr>
            </a:pPr>
            <a:r>
              <a:t>Survey Results</a:t>
            </a:r>
          </a:p>
          <a:p>
            <a:pPr algn="l" defTabSz="457200">
              <a:lnSpc>
                <a:spcPct val="100000"/>
              </a:lnSpc>
              <a:defRPr b="1" sz="3000">
                <a:uFill>
                  <a:solidFill>
                    <a:srgbClr val="000000"/>
                  </a:solidFill>
                </a:uFill>
                <a:latin typeface="Calibri"/>
                <a:ea typeface="Calibri"/>
                <a:cs typeface="Calibri"/>
                <a:sym typeface="Calibri"/>
              </a:defRPr>
            </a:pPr>
          </a:p>
          <a:p>
            <a:pPr algn="l" defTabSz="457200">
              <a:lnSpc>
                <a:spcPct val="100000"/>
              </a:lnSpc>
              <a:defRPr sz="3000">
                <a:uFill>
                  <a:solidFill>
                    <a:srgbClr val="000000"/>
                  </a:solidFill>
                </a:uFill>
                <a:latin typeface="Calibri"/>
                <a:ea typeface="Calibri"/>
                <a:cs typeface="Calibri"/>
                <a:sym typeface="Calibri"/>
              </a:defRPr>
            </a:pPr>
            <a:r>
              <a:rPr b="1"/>
              <a:t>Q2: In your opinion, what are the three biggest challenges to our public health and safety from climate change that we should address in this process? (Please note: this question requires that no more or less than three boxes be checked.) 12 TOTAL RESPONSE</a:t>
            </a:r>
            <a:endParaRPr b="1"/>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4" name="Imagine it's 2040: Briefly describe what has been accomplished at a regional scale that makes our public health and safety resilient to the impacts of climate change?…"/>
          <p:cNvSpPr txBox="1"/>
          <p:nvPr/>
        </p:nvSpPr>
        <p:spPr>
          <a:xfrm>
            <a:off x="3837483" y="1781943"/>
            <a:ext cx="15979875" cy="1015211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ct val="100000"/>
              </a:lnSpc>
              <a:defRPr sz="3000">
                <a:uFill>
                  <a:solidFill>
                    <a:srgbClr val="000000"/>
                  </a:solidFill>
                </a:uFill>
                <a:latin typeface="Calibri"/>
                <a:ea typeface="Calibri"/>
                <a:cs typeface="Calibri"/>
                <a:sym typeface="Calibri"/>
              </a:defRPr>
            </a:pPr>
            <a:r>
              <a:rPr b="1"/>
              <a:t>Imagine it's 2040: Briefly describe what has been accomplished at a regional scale that makes our public health and safety resilient to the impacts of climate change? </a:t>
            </a:r>
            <a:endParaRPr b="1"/>
          </a:p>
          <a:p>
            <a:pPr algn="l" defTabSz="457200">
              <a:lnSpc>
                <a:spcPct val="100000"/>
              </a:lnSpc>
              <a:defRPr sz="3000">
                <a:uFill>
                  <a:solidFill>
                    <a:srgbClr val="000000"/>
                  </a:solidFill>
                </a:uFill>
                <a:latin typeface="Calibri"/>
                <a:ea typeface="Calibri"/>
                <a:cs typeface="Calibri"/>
                <a:sym typeface="Calibri"/>
              </a:defRPr>
            </a:pPr>
          </a:p>
          <a:p>
            <a:pPr algn="l" defTabSz="457200">
              <a:lnSpc>
                <a:spcPct val="100000"/>
              </a:lnSpc>
              <a:defRPr sz="3000">
                <a:uFill>
                  <a:solidFill>
                    <a:srgbClr val="000000"/>
                  </a:solidFill>
                </a:uFill>
                <a:latin typeface="Calibri"/>
                <a:ea typeface="Calibri"/>
                <a:cs typeface="Calibri"/>
                <a:sym typeface="Calibri"/>
              </a:defRPr>
            </a:pPr>
            <a:r>
              <a:rPr b="1"/>
              <a:t>Coordinated Emergency Preparedness</a:t>
            </a:r>
            <a:endParaRPr b="1"/>
          </a:p>
          <a:p>
            <a:pPr marL="457199" indent="-228599" algn="l" defTabSz="457200">
              <a:lnSpc>
                <a:spcPct val="100000"/>
              </a:lnSpc>
              <a:buSzPct val="100000"/>
              <a:buFont typeface="Symbol"/>
              <a:buChar char="·"/>
              <a:defRPr sz="3000">
                <a:uFill>
                  <a:solidFill>
                    <a:srgbClr val="000000"/>
                  </a:solidFill>
                </a:uFill>
                <a:latin typeface="Calibri"/>
                <a:ea typeface="Calibri"/>
                <a:cs typeface="Calibri"/>
                <a:sym typeface="Calibri"/>
              </a:defRPr>
            </a:pPr>
            <a:r>
              <a:t>An established and stress tested public safety/health/disaster communication plan that can perform without internet, electricity, or cell capability / is adaptable for non-technical audiences, elderly, and groups that speak other languages</a:t>
            </a:r>
          </a:p>
          <a:p>
            <a:pPr marL="457199" indent="-228599" algn="l" defTabSz="457200">
              <a:lnSpc>
                <a:spcPct val="100000"/>
              </a:lnSpc>
              <a:buSzPct val="100000"/>
              <a:buFont typeface="Symbol"/>
              <a:buChar char="·"/>
              <a:defRPr sz="3000">
                <a:uFill>
                  <a:solidFill>
                    <a:srgbClr val="000000"/>
                  </a:solidFill>
                </a:uFill>
                <a:latin typeface="Calibri"/>
                <a:ea typeface="Calibri"/>
                <a:cs typeface="Calibri"/>
                <a:sym typeface="Calibri"/>
              </a:defRPr>
            </a:pPr>
            <a:r>
              <a:t>emergency preparedness for storms that have curtailed road travel in place, including some infrastructure change. </a:t>
            </a:r>
          </a:p>
          <a:p>
            <a:pPr marL="457199" indent="-228599" algn="l" defTabSz="457200">
              <a:lnSpc>
                <a:spcPct val="100000"/>
              </a:lnSpc>
              <a:buSzPct val="100000"/>
              <a:buFont typeface="Symbol"/>
              <a:buChar char="·"/>
              <a:defRPr sz="3000">
                <a:uFill>
                  <a:solidFill>
                    <a:srgbClr val="000000"/>
                  </a:solidFill>
                </a:uFill>
                <a:latin typeface="Calibri"/>
                <a:ea typeface="Calibri"/>
                <a:cs typeface="Calibri"/>
                <a:sym typeface="Calibri"/>
              </a:defRPr>
            </a:pPr>
            <a:r>
              <a:t>Established response teams developed to address emergency evacuation coordinated with Coast Guard, Steamship Authority etc.</a:t>
            </a:r>
          </a:p>
          <a:p>
            <a:pPr marL="457199" indent="-228599" algn="l" defTabSz="457200">
              <a:lnSpc>
                <a:spcPct val="100000"/>
              </a:lnSpc>
              <a:buSzPct val="100000"/>
              <a:buFont typeface="Symbol"/>
              <a:buChar char="·"/>
              <a:defRPr sz="3000">
                <a:uFill>
                  <a:solidFill>
                    <a:srgbClr val="000000"/>
                  </a:solidFill>
                </a:uFill>
                <a:latin typeface="Calibri"/>
                <a:ea typeface="Calibri"/>
                <a:cs typeface="Calibri"/>
                <a:sym typeface="Calibri"/>
              </a:defRPr>
            </a:pPr>
            <a:r>
              <a:t>Island Wide Disaster Coordination, all communities, one central office of Communication.</a:t>
            </a:r>
          </a:p>
          <a:p>
            <a:pPr marL="457199" indent="-228599" algn="l" defTabSz="457200">
              <a:lnSpc>
                <a:spcPct val="100000"/>
              </a:lnSpc>
              <a:buSzPct val="100000"/>
              <a:buFont typeface="Symbol"/>
              <a:buChar char="·"/>
              <a:defRPr sz="3000">
                <a:uFill>
                  <a:solidFill>
                    <a:srgbClr val="000000"/>
                  </a:solidFill>
                </a:uFill>
                <a:latin typeface="Calibri"/>
                <a:ea typeface="Calibri"/>
                <a:cs typeface="Calibri"/>
                <a:sym typeface="Calibri"/>
              </a:defRPr>
            </a:pPr>
            <a:r>
              <a:t>Each of the town has designated emergency shelters with heating, cooling, kitchens, and designated personnel.</a:t>
            </a:r>
          </a:p>
          <a:p>
            <a:pPr marL="457199" indent="-228599" algn="l" defTabSz="457200">
              <a:lnSpc>
                <a:spcPct val="100000"/>
              </a:lnSpc>
              <a:buSzPct val="100000"/>
              <a:buFont typeface="Symbol"/>
              <a:buChar char="·"/>
              <a:defRPr sz="3000">
                <a:uFill>
                  <a:solidFill>
                    <a:srgbClr val="000000"/>
                  </a:solidFill>
                </a:uFill>
                <a:latin typeface="Calibri"/>
                <a:ea typeface="Calibri"/>
                <a:cs typeface="Calibri"/>
                <a:sym typeface="Calibri"/>
              </a:defRPr>
            </a:pPr>
            <a:r>
              <a:t>MV, Nantucket, and Gosnold have regionalized their public health effort and share resources related to reporting, inspection, epidemiology surveillance, and data collection</a:t>
            </a:r>
          </a:p>
          <a:p>
            <a:pPr marL="457199" indent="-228599" algn="l" defTabSz="457200">
              <a:lnSpc>
                <a:spcPct val="100000"/>
              </a:lnSpc>
              <a:buSzPct val="100000"/>
              <a:buFont typeface="Symbol"/>
              <a:buChar char="·"/>
              <a:defRPr sz="3000">
                <a:uFill>
                  <a:solidFill>
                    <a:srgbClr val="000000"/>
                  </a:solidFill>
                </a:uFill>
                <a:latin typeface="Calibri"/>
                <a:ea typeface="Calibri"/>
                <a:cs typeface="Calibri"/>
                <a:sym typeface="Calibri"/>
              </a:defRPr>
            </a:pPr>
            <a:r>
              <a:t>Central Centers established to provide safe housing if a natural disaster occurs in each community.</a:t>
            </a:r>
          </a:p>
          <a:p>
            <a:pPr marL="457199" indent="-228599" algn="l" defTabSz="457200">
              <a:lnSpc>
                <a:spcPct val="100000"/>
              </a:lnSpc>
              <a:buSzPct val="100000"/>
              <a:buFont typeface="Symbol"/>
              <a:buChar char="·"/>
              <a:defRPr sz="3000">
                <a:uFill>
                  <a:solidFill>
                    <a:srgbClr val="000000"/>
                  </a:solidFill>
                </a:uFill>
                <a:latin typeface="Calibri"/>
                <a:ea typeface="Calibri"/>
                <a:cs typeface="Calibri"/>
                <a:sym typeface="Calibri"/>
              </a:defRPr>
            </a:pPr>
            <a:r>
              <a:t>Improvements to long-term year-round housing availability for health and related professionals so we can have first responders in place when an extreme event hits the island</a:t>
            </a:r>
          </a:p>
          <a:p>
            <a:pPr marL="457199" indent="-228599" algn="l" defTabSz="457200">
              <a:lnSpc>
                <a:spcPct val="100000"/>
              </a:lnSpc>
              <a:buSzPct val="100000"/>
              <a:buFont typeface="Symbol"/>
              <a:buChar char="·"/>
              <a:defRPr sz="3000">
                <a:uFill>
                  <a:solidFill>
                    <a:srgbClr val="000000"/>
                  </a:solidFill>
                </a:uFill>
                <a:latin typeface="Calibri"/>
                <a:ea typeface="Calibri"/>
                <a:cs typeface="Calibri"/>
                <a:sym typeface="Calibri"/>
              </a:defRPr>
            </a:pPr>
            <a:r>
              <a:t>More resilient electric grid to keep power on during extreme weather </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6" name="Community Health &amp; Resilience through Community Engagement/Awareness/Education…"/>
          <p:cNvSpPr txBox="1"/>
          <p:nvPr/>
        </p:nvSpPr>
        <p:spPr>
          <a:xfrm>
            <a:off x="2286000" y="2988443"/>
            <a:ext cx="18482966" cy="773911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ct val="100000"/>
              </a:lnSpc>
              <a:defRPr sz="3000">
                <a:uFill>
                  <a:solidFill>
                    <a:srgbClr val="000000"/>
                  </a:solidFill>
                </a:uFill>
                <a:latin typeface="Calibri"/>
                <a:ea typeface="Calibri"/>
                <a:cs typeface="Calibri"/>
                <a:sym typeface="Calibri"/>
              </a:defRPr>
            </a:pPr>
            <a:r>
              <a:t>C</a:t>
            </a:r>
            <a:r>
              <a:rPr b="1"/>
              <a:t>ommunity Health &amp; Resilience through Community Engagement/Awareness/Education</a:t>
            </a:r>
            <a:endParaRPr b="1"/>
          </a:p>
          <a:p>
            <a:pPr marL="457199" indent="-228599" algn="l" defTabSz="457200">
              <a:lnSpc>
                <a:spcPct val="100000"/>
              </a:lnSpc>
              <a:buSzPct val="100000"/>
              <a:buFont typeface="Symbol"/>
              <a:buChar char="·"/>
              <a:defRPr sz="3000">
                <a:uFill>
                  <a:solidFill>
                    <a:srgbClr val="000000"/>
                  </a:solidFill>
                </a:uFill>
                <a:latin typeface="Calibri"/>
                <a:ea typeface="Calibri"/>
                <a:cs typeface="Calibri"/>
                <a:sym typeface="Calibri"/>
              </a:defRPr>
            </a:pPr>
            <a:r>
              <a:t>Cert team in each town with knowledge of each resident's health needs</a:t>
            </a:r>
          </a:p>
          <a:p>
            <a:pPr marL="457199" indent="-228599" algn="l" defTabSz="457200">
              <a:lnSpc>
                <a:spcPct val="100000"/>
              </a:lnSpc>
              <a:buSzPct val="100000"/>
              <a:buFont typeface="Symbol"/>
              <a:buChar char="·"/>
              <a:defRPr sz="3000">
                <a:uFill>
                  <a:solidFill>
                    <a:srgbClr val="000000"/>
                  </a:solidFill>
                </a:uFill>
                <a:latin typeface="Calibri"/>
                <a:ea typeface="Calibri"/>
                <a:cs typeface="Calibri"/>
                <a:sym typeface="Calibri"/>
              </a:defRPr>
            </a:pPr>
            <a:r>
              <a:t>increased public awareness about limited evacuation on island and increase in home preparedness for medical emergencies (CERT teams, etc.) </a:t>
            </a:r>
          </a:p>
          <a:p>
            <a:pPr marL="457199" indent="-228599" algn="l" defTabSz="457200">
              <a:lnSpc>
                <a:spcPct val="100000"/>
              </a:lnSpc>
              <a:buSzPct val="100000"/>
              <a:buFont typeface="Symbol"/>
              <a:buChar char="·"/>
              <a:defRPr sz="3000">
                <a:uFill>
                  <a:solidFill>
                    <a:srgbClr val="000000"/>
                  </a:solidFill>
                </a:uFill>
                <a:latin typeface="Calibri"/>
                <a:ea typeface="Calibri"/>
                <a:cs typeface="Calibri"/>
                <a:sym typeface="Calibri"/>
              </a:defRPr>
            </a:pPr>
            <a:r>
              <a:t>Create CERT teams in each town</a:t>
            </a:r>
          </a:p>
          <a:p>
            <a:pPr marL="457199" indent="-228599" algn="l" defTabSz="457200">
              <a:lnSpc>
                <a:spcPct val="100000"/>
              </a:lnSpc>
              <a:buSzPct val="100000"/>
              <a:buFont typeface="Symbol"/>
              <a:buChar char="·"/>
              <a:defRPr sz="3000">
                <a:uFill>
                  <a:solidFill>
                    <a:srgbClr val="000000"/>
                  </a:solidFill>
                </a:uFill>
                <a:latin typeface="Calibri"/>
                <a:ea typeface="Calibri"/>
                <a:cs typeface="Calibri"/>
                <a:sym typeface="Calibri"/>
              </a:defRPr>
            </a:pPr>
            <a:r>
              <a:t>Every town has a CERT team in place, and neighborhood watch groups have been set up all over the island, so neighbors can help those who need it.</a:t>
            </a:r>
          </a:p>
          <a:p>
            <a:pPr marL="457199" indent="-228599" algn="l" defTabSz="457200">
              <a:lnSpc>
                <a:spcPct val="100000"/>
              </a:lnSpc>
              <a:buSzPct val="100000"/>
              <a:buFont typeface="Symbol"/>
              <a:buChar char="·"/>
              <a:defRPr sz="3000">
                <a:uFill>
                  <a:solidFill>
                    <a:srgbClr val="000000"/>
                  </a:solidFill>
                </a:uFill>
                <a:latin typeface="Calibri"/>
                <a:ea typeface="Calibri"/>
                <a:cs typeface="Calibri"/>
                <a:sym typeface="Calibri"/>
              </a:defRPr>
            </a:pPr>
            <a:r>
              <a:t>Building, support and training of local population to become more self sustaining and resilient.  Training of CERT teams, increase volunteerism, in either emergency, social or food organizations.</a:t>
            </a:r>
          </a:p>
          <a:p>
            <a:pPr marL="457199" indent="-228599" algn="l" defTabSz="457200">
              <a:lnSpc>
                <a:spcPct val="100000"/>
              </a:lnSpc>
              <a:buSzPct val="100000"/>
              <a:buFont typeface="Symbol"/>
              <a:buChar char="·"/>
              <a:defRPr sz="3000">
                <a:uFill>
                  <a:solidFill>
                    <a:srgbClr val="000000"/>
                  </a:solidFill>
                </a:uFill>
                <a:latin typeface="Calibri"/>
                <a:ea typeface="Calibri"/>
                <a:cs typeface="Calibri"/>
                <a:sym typeface="Calibri"/>
              </a:defRPr>
            </a:pPr>
            <a:r>
              <a:t>Wide spread community education about climate change adaptation, resilience and mitigation and reversing environmental degradation</a:t>
            </a:r>
          </a:p>
          <a:p>
            <a:pPr marL="457199" indent="-228599" algn="l" defTabSz="457200">
              <a:lnSpc>
                <a:spcPct val="100000"/>
              </a:lnSpc>
              <a:buSzPct val="100000"/>
              <a:buFont typeface="Symbol"/>
              <a:buChar char="·"/>
              <a:defRPr sz="3000">
                <a:uFill>
                  <a:solidFill>
                    <a:srgbClr val="000000"/>
                  </a:solidFill>
                </a:uFill>
                <a:latin typeface="Calibri"/>
                <a:ea typeface="Calibri"/>
                <a:cs typeface="Calibri"/>
                <a:sym typeface="Calibri"/>
              </a:defRPr>
            </a:pPr>
            <a:r>
              <a:t>Increase local awareness and participation in sustainable housing, affordable housing, landscape development and support community and local businesses.</a:t>
            </a:r>
          </a:p>
          <a:p>
            <a:pPr marL="457199" indent="-228599" algn="l" defTabSz="457200">
              <a:lnSpc>
                <a:spcPct val="100000"/>
              </a:lnSpc>
              <a:buSzPct val="100000"/>
              <a:buFont typeface="Symbol"/>
              <a:buChar char="·"/>
              <a:defRPr sz="3000">
                <a:uFill>
                  <a:solidFill>
                    <a:srgbClr val="000000"/>
                  </a:solidFill>
                </a:uFill>
                <a:latin typeface="Calibri"/>
                <a:ea typeface="Calibri"/>
                <a:cs typeface="Calibri"/>
                <a:sym typeface="Calibri"/>
              </a:defRPr>
            </a:pPr>
            <a:r>
              <a:t>increased awareness about the connection of tick born illness and climate, understanding about tick bite prevention </a:t>
            </a:r>
          </a:p>
          <a:p>
            <a:pPr marL="457199" indent="-228599" algn="l" defTabSz="457200">
              <a:lnSpc>
                <a:spcPct val="100000"/>
              </a:lnSpc>
              <a:buSzPct val="100000"/>
              <a:buFont typeface="Symbol"/>
              <a:buChar char="·"/>
              <a:defRPr sz="3000">
                <a:uFill>
                  <a:solidFill>
                    <a:srgbClr val="000000"/>
                  </a:solidFill>
                </a:uFill>
                <a:latin typeface="Calibri"/>
                <a:ea typeface="Calibri"/>
                <a:cs typeface="Calibri"/>
                <a:sym typeface="Calibri"/>
              </a:defRPr>
            </a:pPr>
            <a:r>
              <a:t>Island wide effort to reduce tick populations on island and significant reduction in vector borne diseases as a result</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8" name="Equal Access to Health Services, Food and Clean Water…"/>
          <p:cNvSpPr txBox="1"/>
          <p:nvPr/>
        </p:nvSpPr>
        <p:spPr>
          <a:xfrm>
            <a:off x="1854398" y="3166417"/>
            <a:ext cx="20675204" cy="67227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ct val="100000"/>
              </a:lnSpc>
              <a:defRPr sz="3000">
                <a:uFill>
                  <a:solidFill>
                    <a:srgbClr val="000000"/>
                  </a:solidFill>
                </a:uFill>
                <a:latin typeface="Calibri"/>
                <a:ea typeface="Calibri"/>
                <a:cs typeface="Calibri"/>
                <a:sym typeface="Calibri"/>
              </a:defRPr>
            </a:pPr>
            <a:r>
              <a:rPr b="1"/>
              <a:t>Equal Access to Health Services, Food and Clean Water </a:t>
            </a:r>
            <a:endParaRPr b="1"/>
          </a:p>
          <a:p>
            <a:pPr marL="457199" indent="-228599" algn="l" defTabSz="457200">
              <a:lnSpc>
                <a:spcPct val="100000"/>
              </a:lnSpc>
              <a:buSzPct val="100000"/>
              <a:buFont typeface="Symbol"/>
              <a:buChar char="·"/>
              <a:defRPr sz="3000">
                <a:uFill>
                  <a:solidFill>
                    <a:srgbClr val="000000"/>
                  </a:solidFill>
                </a:uFill>
                <a:latin typeface="Calibri"/>
                <a:ea typeface="Calibri"/>
                <a:cs typeface="Calibri"/>
                <a:sym typeface="Calibri"/>
              </a:defRPr>
            </a:pPr>
            <a:r>
              <a:t>Erase inequality disparities that could cause some minorities to be affected more by the climate change this community will experience.</a:t>
            </a:r>
          </a:p>
          <a:p>
            <a:pPr marL="457199" indent="-228599" algn="l" defTabSz="457200">
              <a:lnSpc>
                <a:spcPct val="100000"/>
              </a:lnSpc>
              <a:buSzPct val="100000"/>
              <a:buFont typeface="Symbol"/>
              <a:buChar char="·"/>
              <a:defRPr sz="3000">
                <a:uFill>
                  <a:solidFill>
                    <a:srgbClr val="000000"/>
                  </a:solidFill>
                </a:uFill>
                <a:latin typeface="Calibri"/>
                <a:ea typeface="Calibri"/>
                <a:cs typeface="Calibri"/>
                <a:sym typeface="Calibri"/>
              </a:defRPr>
            </a:pPr>
            <a:r>
              <a:t>Make accessible healthcare through free clinics so all people including minorities and those without health insurance can receive treatment for issues caused by environmental changes</a:t>
            </a:r>
          </a:p>
          <a:p>
            <a:pPr marL="457199" indent="-228599" algn="l" defTabSz="457200">
              <a:lnSpc>
                <a:spcPct val="100000"/>
              </a:lnSpc>
              <a:buSzPct val="100000"/>
              <a:buFont typeface="Symbol"/>
              <a:buChar char="·"/>
              <a:defRPr sz="3000">
                <a:uFill>
                  <a:solidFill>
                    <a:srgbClr val="000000"/>
                  </a:solidFill>
                </a:uFill>
                <a:latin typeface="Calibri"/>
                <a:ea typeface="Calibri"/>
                <a:cs typeface="Calibri"/>
                <a:sym typeface="Calibri"/>
              </a:defRPr>
            </a:pPr>
            <a:r>
              <a:t>Increased support for mental and local health.  Find both professional help and financing to keep local community supported in local and mental health.</a:t>
            </a:r>
          </a:p>
          <a:p>
            <a:pPr marL="457199" indent="-228599" algn="l" defTabSz="457200">
              <a:lnSpc>
                <a:spcPct val="100000"/>
              </a:lnSpc>
              <a:buSzPct val="100000"/>
              <a:buFont typeface="Symbol"/>
              <a:buChar char="·"/>
              <a:defRPr sz="3000">
                <a:uFill>
                  <a:solidFill>
                    <a:srgbClr val="000000"/>
                  </a:solidFill>
                </a:uFill>
                <a:latin typeface="Calibri"/>
                <a:ea typeface="Calibri"/>
                <a:cs typeface="Calibri"/>
                <a:sym typeface="Calibri"/>
              </a:defRPr>
            </a:pPr>
            <a:r>
              <a:t>Make sure clean water is an option for all and that some aren't suffering because of contaminated aquifers while others can afford things like their own filtration systems.</a:t>
            </a:r>
          </a:p>
          <a:p>
            <a:pPr marL="457199" indent="-228599" algn="l" defTabSz="457200">
              <a:lnSpc>
                <a:spcPct val="100000"/>
              </a:lnSpc>
              <a:buSzPct val="100000"/>
              <a:buFont typeface="Symbol"/>
              <a:buChar char="·"/>
              <a:defRPr sz="3000">
                <a:uFill>
                  <a:solidFill>
                    <a:srgbClr val="000000"/>
                  </a:solidFill>
                </a:uFill>
                <a:latin typeface="Calibri"/>
                <a:ea typeface="Calibri"/>
                <a:cs typeface="Calibri"/>
                <a:sym typeface="Calibri"/>
              </a:defRPr>
            </a:pPr>
            <a:r>
              <a:t>Secure safe drinking water (aquifer protection) and local food sources that keep our communities thriving</a:t>
            </a:r>
          </a:p>
          <a:p>
            <a:pPr marL="457199" indent="-228599" algn="l" defTabSz="457200">
              <a:lnSpc>
                <a:spcPct val="100000"/>
              </a:lnSpc>
              <a:buSzPct val="100000"/>
              <a:buFont typeface="Symbol"/>
              <a:buChar char="·"/>
              <a:defRPr sz="3000">
                <a:uFill>
                  <a:solidFill>
                    <a:srgbClr val="000000"/>
                  </a:solidFill>
                </a:uFill>
                <a:latin typeface="Calibri"/>
                <a:ea typeface="Calibri"/>
                <a:cs typeface="Calibri"/>
                <a:sym typeface="Calibri"/>
              </a:defRPr>
            </a:pPr>
            <a:r>
              <a:t>Protect aquifer </a:t>
            </a:r>
          </a:p>
          <a:p>
            <a:pPr marL="457199" indent="-228599" algn="l" defTabSz="457200">
              <a:lnSpc>
                <a:spcPct val="100000"/>
              </a:lnSpc>
              <a:buSzPct val="100000"/>
              <a:buFont typeface="Symbol"/>
              <a:buChar char="·"/>
              <a:defRPr sz="3000">
                <a:uFill>
                  <a:solidFill>
                    <a:srgbClr val="000000"/>
                  </a:solidFill>
                </a:uFill>
                <a:latin typeface="Calibri"/>
                <a:ea typeface="Calibri"/>
                <a:cs typeface="Calibri"/>
                <a:sym typeface="Calibri"/>
              </a:defRPr>
            </a:pPr>
            <a:r>
              <a:t>Public access to power and clean water during storms and power outages</a:t>
            </a:r>
          </a:p>
          <a:p>
            <a:pPr marL="457199" indent="-228599" algn="l" defTabSz="457200">
              <a:lnSpc>
                <a:spcPct val="100000"/>
              </a:lnSpc>
              <a:buSzPct val="100000"/>
              <a:buFont typeface="Symbol"/>
              <a:buChar char="·"/>
              <a:defRPr sz="3000">
                <a:uFill>
                  <a:solidFill>
                    <a:srgbClr val="000000"/>
                  </a:solidFill>
                </a:uFill>
                <a:latin typeface="Calibri"/>
                <a:ea typeface="Calibri"/>
                <a:cs typeface="Calibri"/>
                <a:sym typeface="Calibri"/>
              </a:defRPr>
            </a:pPr>
            <a:r>
              <a:t>Housing shelter for all</a:t>
            </a:r>
          </a:p>
          <a:p>
            <a:pPr marL="457200" algn="l" defTabSz="457200">
              <a:lnSpc>
                <a:spcPct val="100000"/>
              </a:lnSpc>
              <a:defRPr sz="1200">
                <a:uFill>
                  <a:solidFill>
                    <a:srgbClr val="000000"/>
                  </a:solidFill>
                </a:uFill>
                <a:latin typeface="Calibri"/>
                <a:ea typeface="Calibri"/>
                <a:cs typeface="Calibri"/>
                <a:sym typeface="Calibri"/>
              </a:defRPr>
            </a:pP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0" name="Others – (Most will go to other groups like transportation &amp; infrastructure OR Land Use)…"/>
          <p:cNvSpPr txBox="1"/>
          <p:nvPr/>
        </p:nvSpPr>
        <p:spPr>
          <a:xfrm>
            <a:off x="7781292" y="3725043"/>
            <a:ext cx="15069816" cy="580871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ct val="100000"/>
              </a:lnSpc>
              <a:defRPr sz="1200">
                <a:uFill>
                  <a:solidFill>
                    <a:srgbClr val="000000"/>
                  </a:solidFill>
                </a:uFill>
                <a:latin typeface="Calibri"/>
                <a:ea typeface="Calibri"/>
                <a:cs typeface="Calibri"/>
                <a:sym typeface="Calibri"/>
              </a:defRPr>
            </a:pPr>
            <a:r>
              <a:rPr b="1" sz="3000"/>
              <a:t>Others – (Most will go to other groups like transportation &amp; infrastructure OR Land Use)</a:t>
            </a:r>
            <a:endParaRPr b="1" sz="3000"/>
          </a:p>
          <a:p>
            <a:pPr marL="457200" algn="l" defTabSz="457200">
              <a:lnSpc>
                <a:spcPct val="100000"/>
              </a:lnSpc>
              <a:defRPr sz="3000">
                <a:uFill>
                  <a:solidFill>
                    <a:srgbClr val="000000"/>
                  </a:solidFill>
                </a:uFill>
                <a:latin typeface="Calibri"/>
                <a:ea typeface="Calibri"/>
                <a:cs typeface="Calibri"/>
                <a:sym typeface="Calibri"/>
              </a:defRPr>
            </a:pPr>
          </a:p>
          <a:p>
            <a:pPr marL="457199" indent="-228599" algn="l" defTabSz="457200">
              <a:lnSpc>
                <a:spcPct val="100000"/>
              </a:lnSpc>
              <a:buSzPct val="100000"/>
              <a:buFont typeface="Symbol"/>
              <a:buChar char="·"/>
              <a:defRPr sz="3000">
                <a:uFill>
                  <a:solidFill>
                    <a:srgbClr val="000000"/>
                  </a:solidFill>
                </a:uFill>
                <a:latin typeface="Calibri"/>
                <a:ea typeface="Calibri"/>
                <a:cs typeface="Calibri"/>
                <a:sym typeface="Calibri"/>
              </a:defRPr>
            </a:pPr>
            <a:r>
              <a:t>Flooding has been decreased due to berms and re-routing of water flow in flood zones, thus increasing access to the hospital and emergency shelters.</a:t>
            </a:r>
          </a:p>
          <a:p>
            <a:pPr marL="457199" indent="-228599" algn="l" defTabSz="457200">
              <a:lnSpc>
                <a:spcPct val="100000"/>
              </a:lnSpc>
              <a:buSzPct val="100000"/>
              <a:buFont typeface="Symbol"/>
              <a:buChar char="·"/>
              <a:defRPr sz="3000">
                <a:uFill>
                  <a:solidFill>
                    <a:srgbClr val="000000"/>
                  </a:solidFill>
                </a:uFill>
                <a:latin typeface="Calibri"/>
                <a:ea typeface="Calibri"/>
                <a:cs typeface="Calibri"/>
                <a:sym typeface="Calibri"/>
              </a:defRPr>
            </a:pPr>
            <a:r>
              <a:t>improvements to roads that are often flooded</a:t>
            </a:r>
          </a:p>
          <a:p>
            <a:pPr marL="457199" indent="-228599" algn="l" defTabSz="457200">
              <a:lnSpc>
                <a:spcPct val="100000"/>
              </a:lnSpc>
              <a:buSzPct val="100000"/>
              <a:buFont typeface="Symbol"/>
              <a:buChar char="·"/>
              <a:defRPr sz="3000">
                <a:uFill>
                  <a:solidFill>
                    <a:srgbClr val="000000"/>
                  </a:solidFill>
                </a:uFill>
                <a:latin typeface="Calibri"/>
                <a:ea typeface="Calibri"/>
                <a:cs typeface="Calibri"/>
                <a:sym typeface="Calibri"/>
              </a:defRPr>
            </a:pPr>
            <a:r>
              <a:t>Unified Island response to climate change prevention &amp; mitigation, including decision on rebuilding in flood plains, building codes, &amp; tourism.</a:t>
            </a:r>
          </a:p>
          <a:p>
            <a:pPr marL="457199" indent="-228599" algn="l" defTabSz="457200">
              <a:lnSpc>
                <a:spcPct val="100000"/>
              </a:lnSpc>
              <a:buSzPct val="100000"/>
              <a:buFont typeface="Symbol"/>
              <a:buChar char="·"/>
              <a:defRPr sz="3000">
                <a:uFill>
                  <a:solidFill>
                    <a:srgbClr val="000000"/>
                  </a:solidFill>
                </a:uFill>
                <a:latin typeface="Calibri"/>
                <a:ea typeface="Calibri"/>
                <a:cs typeface="Calibri"/>
                <a:sym typeface="Calibri"/>
              </a:defRPr>
            </a:pPr>
            <a:r>
              <a:t>All overhead power lines, cables now underground.  Reduced risk of power &amp; communication outages.</a:t>
            </a:r>
          </a:p>
          <a:p>
            <a:pPr marL="457199" indent="-228599" algn="l" defTabSz="457200">
              <a:lnSpc>
                <a:spcPct val="100000"/>
              </a:lnSpc>
              <a:buSzPct val="100000"/>
              <a:buFont typeface="Symbol"/>
              <a:buChar char="·"/>
              <a:defRPr sz="3000">
                <a:uFill>
                  <a:solidFill>
                    <a:srgbClr val="000000"/>
                  </a:solidFill>
                </a:uFill>
                <a:latin typeface="Calibri"/>
                <a:ea typeface="Calibri"/>
                <a:cs typeface="Calibri"/>
                <a:sym typeface="Calibri"/>
              </a:defRPr>
            </a:pPr>
            <a:r>
              <a:t>Improvements to the accessibility of transportation on and off island</a:t>
            </a:r>
          </a:p>
          <a:p>
            <a:pPr marL="457199" indent="-228599" algn="l" defTabSz="457200">
              <a:lnSpc>
                <a:spcPct val="100000"/>
              </a:lnSpc>
              <a:buSzPct val="100000"/>
              <a:buFont typeface="Symbol"/>
              <a:buChar char="·"/>
              <a:defRPr sz="3000">
                <a:uFill>
                  <a:solidFill>
                    <a:srgbClr val="000000"/>
                  </a:solidFill>
                </a:uFill>
                <a:latin typeface="Calibri"/>
                <a:ea typeface="Calibri"/>
                <a:cs typeface="Calibri"/>
                <a:sym typeface="Calibri"/>
              </a:defRPr>
            </a:pPr>
            <a:r>
              <a:t>Island is now self-sustaining as to food, power, &amp; diverse economy.</a:t>
            </a:r>
          </a:p>
        </p:txBody>
      </p:sp>
      <p:pic>
        <p:nvPicPr>
          <p:cNvPr id="231" name="Image" descr="Image"/>
          <p:cNvPicPr>
            <a:picLocks noChangeAspect="1"/>
          </p:cNvPicPr>
          <p:nvPr/>
        </p:nvPicPr>
        <p:blipFill>
          <a:blip r:embed="rId2">
            <a:extLst/>
          </a:blip>
          <a:stretch>
            <a:fillRect/>
          </a:stretch>
        </p:blipFill>
        <p:spPr>
          <a:xfrm>
            <a:off x="2001544" y="3965668"/>
            <a:ext cx="4917370" cy="4917369"/>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3" name="CAP Definition of Goal:"/>
          <p:cNvSpPr txBox="1"/>
          <p:nvPr/>
        </p:nvSpPr>
        <p:spPr>
          <a:xfrm>
            <a:off x="8901745" y="1363874"/>
            <a:ext cx="6580511" cy="74330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4500">
                <a:solidFill>
                  <a:srgbClr val="0433FF"/>
                </a:solidFill>
                <a:latin typeface="Arial"/>
                <a:ea typeface="Arial"/>
                <a:cs typeface="Arial"/>
                <a:sym typeface="Arial"/>
              </a:defRPr>
            </a:lvl1pPr>
          </a:lstStyle>
          <a:p>
            <a:pPr/>
            <a:r>
              <a:t>CAP Definition of Goal: </a:t>
            </a:r>
          </a:p>
        </p:txBody>
      </p:sp>
      <p:sp>
        <p:nvSpPr>
          <p:cNvPr id="234" name="A broad statement on what we are trying to achieve overall. They should be long term (15-20 years), describe the ultimate result of our efforts, and be easy to understand."/>
          <p:cNvSpPr txBox="1"/>
          <p:nvPr/>
        </p:nvSpPr>
        <p:spPr>
          <a:xfrm>
            <a:off x="5067651" y="2787947"/>
            <a:ext cx="14248697" cy="168850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4000">
                <a:latin typeface="Arial"/>
                <a:ea typeface="Arial"/>
                <a:cs typeface="Arial"/>
                <a:sym typeface="Arial"/>
              </a:defRPr>
            </a:lvl1pPr>
          </a:lstStyle>
          <a:p>
            <a:pPr/>
            <a:r>
              <a:t>A broad statement on what we are trying to achieve overall. They should be long term (15-20 years), describe the ultimate result of our efforts, and be easy to understand.</a:t>
            </a:r>
          </a:p>
        </p:txBody>
      </p:sp>
      <p:sp>
        <p:nvSpPr>
          <p:cNvPr id="235" name="Next:"/>
          <p:cNvSpPr txBox="1"/>
          <p:nvPr/>
        </p:nvSpPr>
        <p:spPr>
          <a:xfrm>
            <a:off x="15766925" y="6271753"/>
            <a:ext cx="1384550" cy="117249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4000">
                <a:solidFill>
                  <a:srgbClr val="0433FF"/>
                </a:solidFill>
                <a:latin typeface="Arial"/>
                <a:ea typeface="Arial"/>
                <a:cs typeface="Arial"/>
                <a:sym typeface="Arial"/>
              </a:defRPr>
            </a:lvl1pPr>
          </a:lstStyle>
          <a:p>
            <a:pPr/>
            <a:r>
              <a:t>Next:</a:t>
            </a:r>
          </a:p>
        </p:txBody>
      </p:sp>
      <p:sp>
        <p:nvSpPr>
          <p:cNvPr id="236" name="Strategies…"/>
          <p:cNvSpPr txBox="1"/>
          <p:nvPr/>
        </p:nvSpPr>
        <p:spPr>
          <a:xfrm>
            <a:off x="12943408" y="7787741"/>
            <a:ext cx="7031584" cy="220451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000">
                <a:latin typeface="Arial"/>
                <a:ea typeface="Arial"/>
                <a:cs typeface="Arial"/>
                <a:sym typeface="Arial"/>
              </a:defRPr>
            </a:pPr>
            <a:r>
              <a:t>Strategies</a:t>
            </a:r>
          </a:p>
          <a:p>
            <a:pPr>
              <a:defRPr sz="4000">
                <a:latin typeface="Arial"/>
                <a:ea typeface="Arial"/>
                <a:cs typeface="Arial"/>
                <a:sym typeface="Arial"/>
              </a:defRPr>
            </a:pPr>
            <a:r>
              <a:t>SMART Objectives </a:t>
            </a:r>
          </a:p>
          <a:p>
            <a:pPr>
              <a:defRPr sz="4000">
                <a:latin typeface="Arial"/>
                <a:ea typeface="Arial"/>
                <a:cs typeface="Arial"/>
                <a:sym typeface="Arial"/>
              </a:defRPr>
            </a:pPr>
            <a:r>
              <a:t>Actions and Implementation</a:t>
            </a:r>
          </a:p>
          <a:p>
            <a:pPr>
              <a:defRPr sz="4000">
                <a:latin typeface="Arial"/>
                <a:ea typeface="Arial"/>
                <a:cs typeface="Arial"/>
                <a:sym typeface="Arial"/>
              </a:defRPr>
            </a:pPr>
            <a:r>
              <a:t>Measures of Success/Success</a:t>
            </a:r>
          </a:p>
        </p:txBody>
      </p:sp>
      <p:pic>
        <p:nvPicPr>
          <p:cNvPr id="237" name="Image" descr="Image"/>
          <p:cNvPicPr>
            <a:picLocks noChangeAspect="1"/>
          </p:cNvPicPr>
          <p:nvPr/>
        </p:nvPicPr>
        <p:blipFill>
          <a:blip r:embed="rId2">
            <a:extLst/>
          </a:blip>
          <a:stretch>
            <a:fillRect/>
          </a:stretch>
        </p:blipFill>
        <p:spPr>
          <a:xfrm>
            <a:off x="5345259" y="5685825"/>
            <a:ext cx="6840853" cy="5697149"/>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9" name="Coordinated Emergency Response…"/>
          <p:cNvSpPr txBox="1"/>
          <p:nvPr/>
        </p:nvSpPr>
        <p:spPr>
          <a:xfrm>
            <a:off x="3864582" y="2720219"/>
            <a:ext cx="16654836" cy="253516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1" sz="3500">
                <a:solidFill>
                  <a:srgbClr val="0433FF"/>
                </a:solidFill>
                <a:latin typeface="Helvetica Neue"/>
                <a:ea typeface="Helvetica Neue"/>
                <a:cs typeface="Helvetica Neue"/>
                <a:sym typeface="Helvetica Neue"/>
              </a:defRPr>
            </a:pPr>
            <a:r>
              <a:t>Coordinated Emergency Response</a:t>
            </a:r>
          </a:p>
          <a:p>
            <a:pPr>
              <a:defRPr b="1" sz="3500">
                <a:solidFill>
                  <a:srgbClr val="0433FF"/>
                </a:solidFill>
                <a:latin typeface="Helvetica Neue"/>
                <a:ea typeface="Helvetica Neue"/>
                <a:cs typeface="Helvetica Neue"/>
                <a:sym typeface="Helvetica Neue"/>
              </a:defRPr>
            </a:pPr>
          </a:p>
          <a:p>
            <a:pPr algn="l">
              <a:defRPr sz="3500">
                <a:latin typeface="Helvetica Neue"/>
                <a:ea typeface="Helvetica Neue"/>
                <a:cs typeface="Helvetica Neue"/>
                <a:sym typeface="Helvetica Neue"/>
              </a:defRPr>
            </a:pPr>
            <a:r>
              <a:t>By 2040, in order to provide for the safety of all residents and visitors, we have effective county-wide emergency preparedness, response, and recovery, including multilingual communication and adequately equipped shelters.</a:t>
            </a:r>
          </a:p>
        </p:txBody>
      </p:sp>
      <p:sp>
        <p:nvSpPr>
          <p:cNvPr id="240" name="Community Health and Resilience through Engagement/Awareness/Education…"/>
          <p:cNvSpPr txBox="1"/>
          <p:nvPr/>
        </p:nvSpPr>
        <p:spPr>
          <a:xfrm>
            <a:off x="5095192" y="5714886"/>
            <a:ext cx="14193616" cy="302794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1" sz="3500">
                <a:solidFill>
                  <a:srgbClr val="0433FF"/>
                </a:solidFill>
                <a:latin typeface="Helvetica Neue"/>
                <a:ea typeface="Helvetica Neue"/>
                <a:cs typeface="Helvetica Neue"/>
                <a:sym typeface="Helvetica Neue"/>
              </a:defRPr>
            </a:pPr>
            <a:r>
              <a:t>Community Health and Resilience through Engagement/Awareness/Education</a:t>
            </a:r>
          </a:p>
          <a:p>
            <a:pPr>
              <a:defRPr b="1" sz="3500">
                <a:solidFill>
                  <a:srgbClr val="0433FF"/>
                </a:solidFill>
                <a:latin typeface="Helvetica Neue"/>
                <a:ea typeface="Helvetica Neue"/>
                <a:cs typeface="Helvetica Neue"/>
                <a:sym typeface="Helvetica Neue"/>
              </a:defRPr>
            </a:pPr>
          </a:p>
          <a:p>
            <a:pPr algn="l">
              <a:defRPr sz="3500">
                <a:latin typeface="Helvetica Neue"/>
                <a:ea typeface="Helvetica Neue"/>
                <a:cs typeface="Helvetica Neue"/>
                <a:sym typeface="Helvetica Neue"/>
              </a:defRPr>
            </a:pPr>
            <a:r>
              <a:t>By 2040 we have raised awareness of the threats posed by climate change and implemented locally-initiated programs to foster environmental and community health, wellness and resilience.</a:t>
            </a:r>
          </a:p>
        </p:txBody>
      </p:sp>
      <p:sp>
        <p:nvSpPr>
          <p:cNvPr id="241" name="Equal Access to Health Services, Food and Clean Water…"/>
          <p:cNvSpPr txBox="1"/>
          <p:nvPr/>
        </p:nvSpPr>
        <p:spPr>
          <a:xfrm>
            <a:off x="3016262" y="9424571"/>
            <a:ext cx="18351476" cy="251225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1" sz="3500">
                <a:solidFill>
                  <a:srgbClr val="0433FF"/>
                </a:solidFill>
                <a:latin typeface="Helvetica Neue"/>
                <a:ea typeface="Helvetica Neue"/>
                <a:cs typeface="Helvetica Neue"/>
                <a:sym typeface="Helvetica Neue"/>
              </a:defRPr>
            </a:pPr>
            <a:r>
              <a:t>Equal Access to Health Services, Food and Clean Water</a:t>
            </a:r>
          </a:p>
          <a:p>
            <a:pPr>
              <a:defRPr sz="3500">
                <a:latin typeface="Helvetica Neue"/>
                <a:ea typeface="Helvetica Neue"/>
                <a:cs typeface="Helvetica Neue"/>
                <a:sym typeface="Helvetica Neue"/>
              </a:defRPr>
            </a:pPr>
          </a:p>
          <a:p>
            <a:pPr>
              <a:defRPr sz="3500">
                <a:latin typeface="Helvetica Neue"/>
                <a:ea typeface="Helvetica Neue"/>
                <a:cs typeface="Helvetica Neue"/>
                <a:sym typeface="Helvetica Neue"/>
              </a:defRPr>
            </a:pPr>
            <a:r>
              <a:t>By 2040, as we face the challenges of climate change, we will recognize the relationship between environmental and human health and have equitable aid and opportunity for health and well being with specific attention to the most vulnerable in the community.</a:t>
            </a:r>
          </a:p>
        </p:txBody>
      </p:sp>
      <p:sp>
        <p:nvSpPr>
          <p:cNvPr id="242" name="Public Health and Safety Goals - January 19, 2022"/>
          <p:cNvSpPr txBox="1"/>
          <p:nvPr/>
        </p:nvSpPr>
        <p:spPr>
          <a:xfrm>
            <a:off x="6142353" y="1081438"/>
            <a:ext cx="13609702" cy="78352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4500">
                <a:solidFill>
                  <a:srgbClr val="0433FF"/>
                </a:solidFill>
                <a:latin typeface="Helvetica Neue"/>
                <a:ea typeface="Helvetica Neue"/>
                <a:cs typeface="Helvetica Neue"/>
                <a:sym typeface="Helvetica Neue"/>
              </a:defRPr>
            </a:lvl1pPr>
          </a:lstStyle>
          <a:p>
            <a:pPr/>
            <a:r>
              <a:t>Public Health and Safety Goals - January 19, 2022</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4" name="Interconnectedness of CAP Themes"/>
          <p:cNvSpPr txBox="1"/>
          <p:nvPr/>
        </p:nvSpPr>
        <p:spPr>
          <a:xfrm>
            <a:off x="6801866" y="468625"/>
            <a:ext cx="12262796" cy="89155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5500">
                <a:solidFill>
                  <a:srgbClr val="0433FF"/>
                </a:solidFill>
                <a:latin typeface="Arial"/>
                <a:ea typeface="Arial"/>
                <a:cs typeface="Arial"/>
                <a:sym typeface="Arial"/>
              </a:defRPr>
            </a:lvl1pPr>
          </a:lstStyle>
          <a:p>
            <a:pPr/>
            <a:r>
              <a:t>Interconnectedness of CAP Themes </a:t>
            </a:r>
          </a:p>
        </p:txBody>
      </p:sp>
      <p:sp>
        <p:nvSpPr>
          <p:cNvPr id="245" name="Public Health and Safety…"/>
          <p:cNvSpPr txBox="1"/>
          <p:nvPr/>
        </p:nvSpPr>
        <p:spPr>
          <a:xfrm>
            <a:off x="3782181" y="1869881"/>
            <a:ext cx="19216565" cy="569761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1" sz="4000">
                <a:solidFill>
                  <a:srgbClr val="0433FF"/>
                </a:solidFill>
                <a:latin typeface="Arial"/>
                <a:ea typeface="Arial"/>
                <a:cs typeface="Arial"/>
                <a:sym typeface="Arial"/>
              </a:defRPr>
            </a:pPr>
            <a:r>
              <a:t>Public Health and Safety</a:t>
            </a:r>
          </a:p>
          <a:p>
            <a:pPr>
              <a:defRPr b="1" sz="3500">
                <a:latin typeface="Arial"/>
                <a:ea typeface="Arial"/>
                <a:cs typeface="Arial"/>
                <a:sym typeface="Arial"/>
              </a:defRPr>
            </a:pPr>
          </a:p>
          <a:p>
            <a:pPr algn="l">
              <a:defRPr b="1" sz="3500">
                <a:latin typeface="Arial"/>
                <a:ea typeface="Arial"/>
                <a:cs typeface="Arial"/>
                <a:sym typeface="Arial"/>
              </a:defRPr>
            </a:pPr>
            <a:r>
              <a:rPr>
                <a:solidFill>
                  <a:srgbClr val="0433FF"/>
                </a:solidFill>
              </a:rPr>
              <a:t>Transportation and Infrastructure: </a:t>
            </a:r>
            <a:r>
              <a:t>safe roads and infrastructure, stable supply chain, hospital access</a:t>
            </a:r>
          </a:p>
          <a:p>
            <a:pPr algn="l">
              <a:defRPr b="1" sz="3500">
                <a:latin typeface="Arial"/>
                <a:ea typeface="Arial"/>
                <a:cs typeface="Arial"/>
                <a:sym typeface="Arial"/>
              </a:defRPr>
            </a:pPr>
          </a:p>
          <a:p>
            <a:pPr algn="l">
              <a:defRPr b="1" sz="3500">
                <a:latin typeface="Arial"/>
                <a:ea typeface="Arial"/>
                <a:cs typeface="Arial"/>
                <a:sym typeface="Arial"/>
              </a:defRPr>
            </a:pPr>
            <a:r>
              <a:rPr>
                <a:solidFill>
                  <a:srgbClr val="0433FF"/>
                </a:solidFill>
              </a:rPr>
              <a:t>Land Use, Natural Resources and Biodiversity: </a:t>
            </a:r>
            <a:r>
              <a:t>healthy land and water</a:t>
            </a:r>
          </a:p>
          <a:p>
            <a:pPr algn="l">
              <a:defRPr b="1" sz="3500">
                <a:latin typeface="Arial"/>
                <a:ea typeface="Arial"/>
                <a:cs typeface="Arial"/>
                <a:sym typeface="Arial"/>
              </a:defRPr>
            </a:pPr>
          </a:p>
          <a:p>
            <a:pPr algn="l">
              <a:defRPr b="1" sz="3500">
                <a:latin typeface="Arial"/>
                <a:ea typeface="Arial"/>
                <a:cs typeface="Arial"/>
                <a:sym typeface="Arial"/>
              </a:defRPr>
            </a:pPr>
            <a:r>
              <a:rPr>
                <a:solidFill>
                  <a:srgbClr val="0433FF"/>
                </a:solidFill>
              </a:rPr>
              <a:t>Food Security:</a:t>
            </a:r>
            <a:r>
              <a:t> more healthy, local food, food security for vulnerable population</a:t>
            </a:r>
          </a:p>
          <a:p>
            <a:pPr algn="l">
              <a:defRPr b="1" sz="3500">
                <a:latin typeface="Arial"/>
                <a:ea typeface="Arial"/>
                <a:cs typeface="Arial"/>
                <a:sym typeface="Arial"/>
              </a:defRPr>
            </a:pPr>
          </a:p>
          <a:p>
            <a:pPr algn="l">
              <a:defRPr b="1" sz="3500">
                <a:latin typeface="Arial"/>
                <a:ea typeface="Arial"/>
                <a:cs typeface="Arial"/>
                <a:sym typeface="Arial"/>
              </a:defRPr>
            </a:pPr>
            <a:r>
              <a:rPr>
                <a:solidFill>
                  <a:srgbClr val="0433FF"/>
                </a:solidFill>
              </a:rPr>
              <a:t>Economic Resilience: </a:t>
            </a:r>
            <a:r>
              <a:t>healthy work force, safe, climate-resilient Island</a:t>
            </a:r>
          </a:p>
          <a:p>
            <a:pPr algn="l">
              <a:defRPr b="1" sz="3500">
                <a:latin typeface="Arial"/>
                <a:ea typeface="Arial"/>
                <a:cs typeface="Arial"/>
                <a:sym typeface="Arial"/>
              </a:defRPr>
            </a:pPr>
          </a:p>
          <a:p>
            <a:pPr algn="l">
              <a:defRPr b="1" sz="3500">
                <a:latin typeface="Arial"/>
                <a:ea typeface="Arial"/>
                <a:cs typeface="Arial"/>
                <a:sym typeface="Arial"/>
              </a:defRPr>
            </a:pPr>
            <a:r>
              <a:rPr>
                <a:solidFill>
                  <a:srgbClr val="0433FF"/>
                </a:solidFill>
              </a:rPr>
              <a:t>Energy Transformation:</a:t>
            </a:r>
            <a:r>
              <a:t> improved air quality, fewer power outages </a:t>
            </a:r>
          </a:p>
        </p:txBody>
      </p:sp>
      <p:pic>
        <p:nvPicPr>
          <p:cNvPr id="246" name="Image" descr="Image"/>
          <p:cNvPicPr>
            <a:picLocks noChangeAspect="1"/>
          </p:cNvPicPr>
          <p:nvPr/>
        </p:nvPicPr>
        <p:blipFill>
          <a:blip r:embed="rId2">
            <a:extLst/>
          </a:blip>
          <a:stretch>
            <a:fillRect/>
          </a:stretch>
        </p:blipFill>
        <p:spPr>
          <a:xfrm>
            <a:off x="18250537" y="7645400"/>
            <a:ext cx="4998195" cy="4998195"/>
          </a:xfrm>
          <a:prstGeom prst="rect">
            <a:avLst/>
          </a:prstGeom>
          <a:ln w="12700">
            <a:miter lim="400000"/>
          </a:ln>
        </p:spPr>
      </p:pic>
      <p:pic>
        <p:nvPicPr>
          <p:cNvPr id="247" name="Image" descr="Image"/>
          <p:cNvPicPr>
            <a:picLocks noChangeAspect="1"/>
          </p:cNvPicPr>
          <p:nvPr/>
        </p:nvPicPr>
        <p:blipFill>
          <a:blip r:embed="rId3">
            <a:extLst/>
          </a:blip>
          <a:stretch>
            <a:fillRect/>
          </a:stretch>
        </p:blipFill>
        <p:spPr>
          <a:xfrm>
            <a:off x="3665523" y="8077200"/>
            <a:ext cx="6105350" cy="4579012"/>
          </a:xfrm>
          <a:prstGeom prst="rect">
            <a:avLst/>
          </a:prstGeom>
          <a:ln w="12700">
            <a:miter lim="400000"/>
          </a:ln>
        </p:spPr>
      </p:pic>
      <p:pic>
        <p:nvPicPr>
          <p:cNvPr id="248" name="Image" descr="Image"/>
          <p:cNvPicPr>
            <a:picLocks noChangeAspect="1"/>
          </p:cNvPicPr>
          <p:nvPr/>
        </p:nvPicPr>
        <p:blipFill>
          <a:blip r:embed="rId4">
            <a:extLst/>
          </a:blip>
          <a:stretch>
            <a:fillRect/>
          </a:stretch>
        </p:blipFill>
        <p:spPr>
          <a:xfrm>
            <a:off x="10958030" y="8077200"/>
            <a:ext cx="5813736" cy="4660072"/>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0" name="CAP Monthly Community Outreach"/>
          <p:cNvSpPr txBox="1"/>
          <p:nvPr/>
        </p:nvSpPr>
        <p:spPr>
          <a:xfrm>
            <a:off x="7168732" y="840089"/>
            <a:ext cx="10960936" cy="81742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5000">
                <a:solidFill>
                  <a:srgbClr val="0433FF"/>
                </a:solidFill>
                <a:latin typeface="Arial"/>
                <a:ea typeface="Arial"/>
                <a:cs typeface="Arial"/>
                <a:sym typeface="Arial"/>
              </a:defRPr>
            </a:lvl1pPr>
          </a:lstStyle>
          <a:p>
            <a:pPr/>
            <a:r>
              <a:t>CAP Monthly Community Outreach </a:t>
            </a:r>
          </a:p>
        </p:txBody>
      </p:sp>
      <p:sp>
        <p:nvSpPr>
          <p:cNvPr id="251" name="Monthly Thematic Events leading up to Climate Week"/>
          <p:cNvSpPr txBox="1"/>
          <p:nvPr/>
        </p:nvSpPr>
        <p:spPr>
          <a:xfrm>
            <a:off x="5983170" y="1884563"/>
            <a:ext cx="12976524" cy="65648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4000">
                <a:solidFill>
                  <a:srgbClr val="0433FF"/>
                </a:solidFill>
                <a:latin typeface="Arial"/>
                <a:ea typeface="Arial"/>
                <a:cs typeface="Arial"/>
                <a:sym typeface="Arial"/>
              </a:defRPr>
            </a:lvl1pPr>
          </a:lstStyle>
          <a:p>
            <a:pPr/>
            <a:r>
              <a:t>Monthly Thematic Events leading up to Climate Week</a:t>
            </a:r>
          </a:p>
        </p:txBody>
      </p:sp>
      <p:sp>
        <p:nvSpPr>
          <p:cNvPr id="252" name="January - Land Use, Natural Resources, and Biodiversity…"/>
          <p:cNvSpPr txBox="1"/>
          <p:nvPr/>
        </p:nvSpPr>
        <p:spPr>
          <a:xfrm>
            <a:off x="5712754" y="3307695"/>
            <a:ext cx="15131978" cy="220451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297872" indent="-297872" algn="l">
              <a:buSzPct val="150000"/>
              <a:buChar char="•"/>
              <a:defRPr b="1" sz="4000">
                <a:latin typeface="Arial"/>
                <a:ea typeface="Arial"/>
                <a:cs typeface="Arial"/>
                <a:sym typeface="Arial"/>
              </a:defRPr>
            </a:pPr>
            <a:r>
              <a:rPr>
                <a:solidFill>
                  <a:srgbClr val="0433FF"/>
                </a:solidFill>
              </a:rPr>
              <a:t>January</a:t>
            </a:r>
            <a:r>
              <a:t> - </a:t>
            </a:r>
            <a:r>
              <a:rPr b="0"/>
              <a:t>Land Use, Natural Resources, and Biodiversity</a:t>
            </a:r>
            <a:endParaRPr b="0"/>
          </a:p>
          <a:p>
            <a:pPr marL="297872" indent="-297872" algn="l">
              <a:buSzPct val="150000"/>
              <a:buChar char="•"/>
              <a:defRPr sz="4000">
                <a:latin typeface="Arial"/>
                <a:ea typeface="Arial"/>
                <a:cs typeface="Arial"/>
                <a:sym typeface="Arial"/>
              </a:defRPr>
            </a:pPr>
            <a:r>
              <a:rPr b="1">
                <a:solidFill>
                  <a:srgbClr val="0433FF"/>
                </a:solidFill>
              </a:rPr>
              <a:t>February </a:t>
            </a:r>
            <a:r>
              <a:t>- Transportation and Infrastructure </a:t>
            </a:r>
          </a:p>
          <a:p>
            <a:pPr marL="297872" indent="-297872" algn="l">
              <a:buSzPct val="150000"/>
              <a:buChar char="•"/>
              <a:defRPr b="1" sz="4000">
                <a:latin typeface="Arial"/>
                <a:ea typeface="Arial"/>
                <a:cs typeface="Arial"/>
                <a:sym typeface="Arial"/>
              </a:defRPr>
            </a:pPr>
            <a:r>
              <a:rPr>
                <a:solidFill>
                  <a:srgbClr val="0433FF"/>
                </a:solidFill>
              </a:rPr>
              <a:t>March </a:t>
            </a:r>
            <a:r>
              <a:t>- </a:t>
            </a:r>
            <a:r>
              <a:rPr b="0"/>
              <a:t>Economic Resilience</a:t>
            </a:r>
            <a:endParaRPr b="0"/>
          </a:p>
          <a:p>
            <a:pPr marL="297872" indent="-297872" algn="l">
              <a:buSzPct val="150000"/>
              <a:buChar char="•"/>
              <a:defRPr b="1" sz="4000">
                <a:latin typeface="Arial"/>
                <a:ea typeface="Arial"/>
                <a:cs typeface="Arial"/>
                <a:sym typeface="Arial"/>
              </a:defRPr>
            </a:pPr>
            <a:r>
              <a:rPr>
                <a:solidFill>
                  <a:srgbClr val="0433FF"/>
                </a:solidFill>
              </a:rPr>
              <a:t>April </a:t>
            </a:r>
            <a:r>
              <a:t>- </a:t>
            </a:r>
            <a:r>
              <a:rPr b="0"/>
              <a:t>Energy Transformation</a:t>
            </a:r>
          </a:p>
        </p:txBody>
      </p:sp>
      <p:sp>
        <p:nvSpPr>
          <p:cNvPr id="253" name="Mmm"/>
          <p:cNvSpPr txBox="1"/>
          <p:nvPr/>
        </p:nvSpPr>
        <p:spPr>
          <a:xfrm>
            <a:off x="17238081" y="-4893074"/>
            <a:ext cx="911048" cy="55575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Mmm</a:t>
            </a:r>
          </a:p>
        </p:txBody>
      </p:sp>
      <p:sp>
        <p:nvSpPr>
          <p:cNvPr id="254" name="December 2021 - Public Health and Safety"/>
          <p:cNvSpPr txBox="1"/>
          <p:nvPr/>
        </p:nvSpPr>
        <p:spPr>
          <a:xfrm>
            <a:off x="1199743" y="-4234578"/>
            <a:ext cx="8958289" cy="151236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3500">
                <a:latin typeface="Arial"/>
                <a:ea typeface="Arial"/>
                <a:cs typeface="Arial"/>
                <a:sym typeface="Arial"/>
              </a:defRPr>
            </a:pPr>
            <a:r>
              <a:t>December 2021 - Public Health and Safety</a:t>
            </a:r>
          </a:p>
          <a:p>
            <a:pPr>
              <a:defRPr b="1" sz="3500">
                <a:latin typeface="Arial"/>
                <a:ea typeface="Arial"/>
                <a:cs typeface="Arial"/>
                <a:sym typeface="Arial"/>
              </a:defRPr>
            </a:pPr>
          </a:p>
        </p:txBody>
      </p:sp>
      <p:sp>
        <p:nvSpPr>
          <p:cNvPr id="255" name="Climate Cafes"/>
          <p:cNvSpPr txBox="1"/>
          <p:nvPr/>
        </p:nvSpPr>
        <p:spPr>
          <a:xfrm>
            <a:off x="10734384" y="11542118"/>
            <a:ext cx="3474096" cy="65648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4000">
                <a:latin typeface="Arial"/>
                <a:ea typeface="Arial"/>
                <a:cs typeface="Arial"/>
                <a:sym typeface="Arial"/>
              </a:defRPr>
            </a:lvl1pPr>
          </a:lstStyle>
          <a:p>
            <a:pPr/>
            <a:r>
              <a:t>Climate Cafes</a:t>
            </a:r>
          </a:p>
        </p:txBody>
      </p:sp>
      <p:sp>
        <p:nvSpPr>
          <p:cNvPr id="256" name="January 20…"/>
          <p:cNvSpPr txBox="1"/>
          <p:nvPr/>
        </p:nvSpPr>
        <p:spPr>
          <a:xfrm>
            <a:off x="3938519" y="6278864"/>
            <a:ext cx="17065825" cy="23709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825500">
              <a:lnSpc>
                <a:spcPct val="100000"/>
              </a:lnSpc>
              <a:defRPr b="1" sz="4000">
                <a:latin typeface="Arial"/>
                <a:ea typeface="Arial"/>
                <a:cs typeface="Arial"/>
                <a:sym typeface="Arial"/>
              </a:defRPr>
            </a:pPr>
            <a:r>
              <a:t>January 20 </a:t>
            </a:r>
          </a:p>
          <a:p>
            <a:pPr defTabSz="825500">
              <a:lnSpc>
                <a:spcPct val="100000"/>
              </a:lnSpc>
              <a:defRPr sz="4000">
                <a:latin typeface="Arial"/>
                <a:ea typeface="Arial"/>
                <a:cs typeface="Arial"/>
                <a:sym typeface="Arial"/>
              </a:defRPr>
            </a:pPr>
            <a:r>
              <a:t>Wampanoag Tribe of Gay Head (Aquinnah) - Tribal Climate Action Planning</a:t>
            </a:r>
          </a:p>
          <a:p>
            <a:pPr defTabSz="825500">
              <a:lnSpc>
                <a:spcPct val="100000"/>
              </a:lnSpc>
              <a:defRPr b="1" sz="4000">
                <a:latin typeface="Arial"/>
                <a:ea typeface="Arial"/>
                <a:cs typeface="Arial"/>
                <a:sym typeface="Arial"/>
              </a:defRPr>
            </a:pPr>
            <a:r>
              <a:t>January 27</a:t>
            </a:r>
          </a:p>
          <a:p>
            <a:pPr defTabSz="825500">
              <a:lnSpc>
                <a:spcPct val="100000"/>
              </a:lnSpc>
              <a:defRPr sz="4000">
                <a:latin typeface="Arial"/>
                <a:ea typeface="Arial"/>
                <a:cs typeface="Arial"/>
                <a:sym typeface="Arial"/>
              </a:defRPr>
            </a:pPr>
            <a:r>
              <a:t>Vineyard Conservation Society - Land Use and Climate Change</a:t>
            </a:r>
          </a:p>
        </p:txBody>
      </p:sp>
      <p:sp>
        <p:nvSpPr>
          <p:cNvPr id="257" name="Zoom links at www.islandclimateaction.org…"/>
          <p:cNvSpPr txBox="1"/>
          <p:nvPr/>
        </p:nvSpPr>
        <p:spPr>
          <a:xfrm>
            <a:off x="8432772" y="9579292"/>
            <a:ext cx="8077319" cy="105089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3500">
                <a:latin typeface="Calibri"/>
                <a:ea typeface="Calibri"/>
                <a:cs typeface="Calibri"/>
                <a:sym typeface="Calibri"/>
              </a:defRPr>
            </a:pPr>
            <a:r>
              <a:t>Zoom links at </a:t>
            </a:r>
            <a:r>
              <a:rPr u="sng">
                <a:hlinkClick r:id="rId2" invalidUrl="" action="" tgtFrame="" tooltip="" history="1" highlightClick="0" endSnd="0"/>
              </a:rPr>
              <a:t>www.islandclimateaction.org</a:t>
            </a:r>
          </a:p>
          <a:p>
            <a:pPr>
              <a:defRPr b="1" sz="3500">
                <a:latin typeface="Calibri"/>
                <a:ea typeface="Calibri"/>
                <a:cs typeface="Calibri"/>
                <a:sym typeface="Calibri"/>
              </a:defRPr>
            </a:pPr>
            <a:r>
              <a:t>Island Climate Action Network website</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6" name="Community Resilience Workshops…"/>
          <p:cNvSpPr txBox="1"/>
          <p:nvPr>
            <p:ph type="title"/>
          </p:nvPr>
        </p:nvSpPr>
        <p:spPr>
          <a:xfrm>
            <a:off x="2756072" y="5610516"/>
            <a:ext cx="11747372" cy="5098934"/>
          </a:xfrm>
          <a:prstGeom prst="rect">
            <a:avLst/>
          </a:prstGeom>
        </p:spPr>
        <p:txBody>
          <a:bodyPr/>
          <a:lstStyle/>
          <a:p>
            <a:pPr>
              <a:defRPr b="1" sz="4000">
                <a:solidFill>
                  <a:srgbClr val="0433FF"/>
                </a:solidFill>
                <a:latin typeface="Arial"/>
                <a:ea typeface="Arial"/>
                <a:cs typeface="Arial"/>
                <a:sym typeface="Arial"/>
              </a:defRPr>
            </a:pPr>
            <a:r>
              <a:rPr u="sng"/>
              <a:t>Community Resilience Workshops </a:t>
            </a:r>
            <a:endParaRPr u="sng"/>
          </a:p>
          <a:p>
            <a:pPr>
              <a:defRPr b="1" sz="4000">
                <a:latin typeface="Arial"/>
                <a:ea typeface="Arial"/>
                <a:cs typeface="Arial"/>
                <a:sym typeface="Arial"/>
              </a:defRPr>
            </a:pPr>
          </a:p>
          <a:p>
            <a:pPr>
              <a:defRPr sz="4000">
                <a:latin typeface="Arial"/>
                <a:ea typeface="Arial"/>
                <a:cs typeface="Arial"/>
                <a:sym typeface="Arial"/>
              </a:defRPr>
            </a:pPr>
            <a:r>
              <a:t>All 7 Dukes County towns held  </a:t>
            </a:r>
          </a:p>
          <a:p>
            <a:pPr>
              <a:defRPr sz="4000">
                <a:latin typeface="Arial"/>
                <a:ea typeface="Arial"/>
                <a:cs typeface="Arial"/>
                <a:sym typeface="Arial"/>
              </a:defRPr>
            </a:pPr>
            <a:r>
              <a:t>workshops; participants identified town climate resilience priorities.</a:t>
            </a:r>
          </a:p>
          <a:p>
            <a:pPr>
              <a:defRPr sz="4000">
                <a:latin typeface="Arial"/>
                <a:ea typeface="Arial"/>
                <a:cs typeface="Arial"/>
                <a:sym typeface="Arial"/>
              </a:defRPr>
            </a:pPr>
          </a:p>
          <a:p>
            <a:pPr>
              <a:defRPr sz="4000">
                <a:latin typeface="Arial"/>
                <a:ea typeface="Arial"/>
                <a:cs typeface="Arial"/>
                <a:sym typeface="Arial"/>
              </a:defRPr>
            </a:pPr>
            <a:r>
              <a:t>Participation made all towns eligible for MVP Action Grants</a:t>
            </a:r>
          </a:p>
        </p:txBody>
      </p:sp>
      <p:sp>
        <p:nvSpPr>
          <p:cNvPr id="157" name="MA Municipal Vulnerability Preparedness Program (MVP)…"/>
          <p:cNvSpPr txBox="1"/>
          <p:nvPr/>
        </p:nvSpPr>
        <p:spPr>
          <a:xfrm>
            <a:off x="5292179" y="3011702"/>
            <a:ext cx="13139242" cy="117249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000">
                <a:latin typeface="Arial"/>
                <a:ea typeface="Arial"/>
                <a:cs typeface="Arial"/>
                <a:sym typeface="Arial"/>
              </a:defRPr>
            </a:pPr>
            <a:r>
              <a:t>MA Municipal Vulnerability Preparedness Program (MVP) </a:t>
            </a:r>
          </a:p>
          <a:p>
            <a:pPr>
              <a:defRPr sz="4000">
                <a:latin typeface="Arial"/>
                <a:ea typeface="Arial"/>
                <a:cs typeface="Arial"/>
                <a:sym typeface="Arial"/>
              </a:defRPr>
            </a:pPr>
            <a:r>
              <a:t>2017 - 2018 </a:t>
            </a:r>
          </a:p>
        </p:txBody>
      </p:sp>
      <p:sp>
        <p:nvSpPr>
          <p:cNvPr id="158" name="Steps to the Climate Action Plan (CAP)"/>
          <p:cNvSpPr txBox="1"/>
          <p:nvPr/>
        </p:nvSpPr>
        <p:spPr>
          <a:xfrm>
            <a:off x="5024211" y="1171359"/>
            <a:ext cx="13167179" cy="8915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5500" u="sng">
                <a:solidFill>
                  <a:srgbClr val="0433FF"/>
                </a:solidFill>
                <a:latin typeface="Arial"/>
                <a:ea typeface="Arial"/>
                <a:cs typeface="Arial"/>
                <a:sym typeface="Arial"/>
              </a:defRPr>
            </a:lvl1pPr>
          </a:lstStyle>
          <a:p>
            <a:pPr/>
            <a:r>
              <a:t>Steps to the Climate Action Plan (CAP) </a:t>
            </a:r>
          </a:p>
        </p:txBody>
      </p:sp>
      <p:pic>
        <p:nvPicPr>
          <p:cNvPr id="159" name="Image" descr="Image"/>
          <p:cNvPicPr>
            <a:picLocks noChangeAspect="1"/>
          </p:cNvPicPr>
          <p:nvPr/>
        </p:nvPicPr>
        <p:blipFill>
          <a:blip r:embed="rId2">
            <a:extLst/>
          </a:blip>
          <a:stretch>
            <a:fillRect/>
          </a:stretch>
        </p:blipFill>
        <p:spPr>
          <a:xfrm>
            <a:off x="14908587" y="5132989"/>
            <a:ext cx="6809407" cy="6053988"/>
          </a:xfrm>
          <a:prstGeom prst="rect">
            <a:avLst/>
          </a:prstGeom>
          <a:ln w="12700">
            <a:miter lim="400000"/>
          </a:ln>
        </p:spPr>
      </p:pic>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9" name="Climate Week…"/>
          <p:cNvSpPr txBox="1"/>
          <p:nvPr>
            <p:ph type="body" sz="quarter" idx="1"/>
          </p:nvPr>
        </p:nvSpPr>
        <p:spPr>
          <a:xfrm>
            <a:off x="2186819" y="-5654351"/>
            <a:ext cx="12118544" cy="2488164"/>
          </a:xfrm>
          <a:prstGeom prst="rect">
            <a:avLst/>
          </a:prstGeom>
        </p:spPr>
        <p:txBody>
          <a:bodyPr/>
          <a:lstStyle/>
          <a:p>
            <a:pPr defTabSz="1780032">
              <a:defRPr b="1" sz="4015">
                <a:latin typeface="Calibri"/>
                <a:ea typeface="Calibri"/>
                <a:cs typeface="Calibri"/>
                <a:sym typeface="Calibri"/>
              </a:defRPr>
            </a:pPr>
          </a:p>
          <a:p>
            <a:pPr defTabSz="1780032">
              <a:defRPr b="1" sz="4745">
                <a:latin typeface="Calibri"/>
                <a:ea typeface="Calibri"/>
                <a:cs typeface="Calibri"/>
                <a:sym typeface="Calibri"/>
              </a:defRPr>
            </a:pPr>
            <a:r>
              <a:t>Climate Week</a:t>
            </a:r>
          </a:p>
          <a:p>
            <a:pPr defTabSz="1780032">
              <a:defRPr b="1" sz="4745">
                <a:latin typeface="Calibri"/>
                <a:ea typeface="Calibri"/>
                <a:cs typeface="Calibri"/>
                <a:sym typeface="Calibri"/>
              </a:defRPr>
            </a:pPr>
            <a:r>
              <a:t>May 8 - 14, 2022</a:t>
            </a:r>
          </a:p>
        </p:txBody>
      </p:sp>
      <p:sp>
        <p:nvSpPr>
          <p:cNvPr id="260" name="Rectangle"/>
          <p:cNvSpPr txBox="1"/>
          <p:nvPr/>
        </p:nvSpPr>
        <p:spPr>
          <a:xfrm>
            <a:off x="2368938" y="1693999"/>
            <a:ext cx="4449481" cy="458473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defTabSz="2023872">
              <a:lnSpc>
                <a:spcPct val="80000"/>
              </a:lnSpc>
              <a:defRPr sz="5395">
                <a:latin typeface="Canela Regular"/>
                <a:ea typeface="Canela Regular"/>
                <a:cs typeface="Canela Regular"/>
                <a:sym typeface="Canela Regular"/>
              </a:defRPr>
            </a:pPr>
          </a:p>
        </p:txBody>
      </p:sp>
      <p:pic>
        <p:nvPicPr>
          <p:cNvPr id="261" name="Image" descr="Image"/>
          <p:cNvPicPr>
            <a:picLocks noChangeAspect="1"/>
          </p:cNvPicPr>
          <p:nvPr/>
        </p:nvPicPr>
        <p:blipFill>
          <a:blip r:embed="rId2">
            <a:extLst/>
          </a:blip>
          <a:stretch>
            <a:fillRect/>
          </a:stretch>
        </p:blipFill>
        <p:spPr>
          <a:xfrm>
            <a:off x="2368938" y="1693999"/>
            <a:ext cx="4347754" cy="4275211"/>
          </a:xfrm>
          <a:prstGeom prst="rect">
            <a:avLst/>
          </a:prstGeom>
          <a:ln w="12700">
            <a:miter lim="400000"/>
          </a:ln>
        </p:spPr>
      </p:pic>
      <p:sp>
        <p:nvSpPr>
          <p:cNvPr id="262" name="Raise Awareness of:…"/>
          <p:cNvSpPr txBox="1"/>
          <p:nvPr/>
        </p:nvSpPr>
        <p:spPr>
          <a:xfrm>
            <a:off x="8097355" y="3998961"/>
            <a:ext cx="12848872" cy="372445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4500" u="sng">
                <a:latin typeface="Arial"/>
                <a:ea typeface="Arial"/>
                <a:cs typeface="Arial"/>
                <a:sym typeface="Arial"/>
              </a:defRPr>
            </a:pPr>
            <a:r>
              <a:t>Raise Awareness of:</a:t>
            </a:r>
          </a:p>
          <a:p>
            <a:pPr>
              <a:defRPr b="1" sz="4500">
                <a:latin typeface="Arial"/>
                <a:ea typeface="Arial"/>
                <a:cs typeface="Arial"/>
                <a:sym typeface="Arial"/>
              </a:defRPr>
            </a:pPr>
          </a:p>
          <a:p>
            <a:pPr>
              <a:defRPr b="1" sz="4500">
                <a:latin typeface="Arial"/>
                <a:ea typeface="Arial"/>
                <a:cs typeface="Arial"/>
                <a:sym typeface="Arial"/>
              </a:defRPr>
            </a:pPr>
            <a:r>
              <a:t>Island climate issues</a:t>
            </a:r>
          </a:p>
          <a:p>
            <a:pPr>
              <a:defRPr b="1" sz="4500">
                <a:latin typeface="Arial"/>
                <a:ea typeface="Arial"/>
                <a:cs typeface="Arial"/>
                <a:sym typeface="Arial"/>
              </a:defRPr>
            </a:pPr>
            <a:r>
              <a:t>What is being done to address climate impacts</a:t>
            </a:r>
          </a:p>
          <a:p>
            <a:pPr>
              <a:defRPr b="1" sz="4500">
                <a:latin typeface="Arial"/>
                <a:ea typeface="Arial"/>
                <a:cs typeface="Arial"/>
                <a:sym typeface="Arial"/>
              </a:defRPr>
            </a:pPr>
            <a:r>
              <a:t>What everyone can do to make a difference</a:t>
            </a:r>
          </a:p>
        </p:txBody>
      </p:sp>
      <p:sp>
        <p:nvSpPr>
          <p:cNvPr id="263" name="Weeklong, Island-wide events and activities to encourage individual…"/>
          <p:cNvSpPr txBox="1"/>
          <p:nvPr/>
        </p:nvSpPr>
        <p:spPr>
          <a:xfrm>
            <a:off x="4404725" y="8037136"/>
            <a:ext cx="16619729" cy="13314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825500">
              <a:lnSpc>
                <a:spcPct val="100000"/>
              </a:lnSpc>
              <a:defRPr b="1" sz="4000">
                <a:solidFill>
                  <a:srgbClr val="FF40FF"/>
                </a:solidFill>
                <a:latin typeface="Helvetica Neue"/>
                <a:ea typeface="Helvetica Neue"/>
                <a:cs typeface="Helvetica Neue"/>
                <a:sym typeface="Helvetica Neue"/>
              </a:defRPr>
            </a:pPr>
            <a:r>
              <a:t>Weeklong, Island-wide events and activities to encourage individual </a:t>
            </a:r>
          </a:p>
          <a:p>
            <a:pPr defTabSz="825500">
              <a:lnSpc>
                <a:spcPct val="100000"/>
              </a:lnSpc>
              <a:defRPr b="1" sz="4000">
                <a:solidFill>
                  <a:srgbClr val="FF40FF"/>
                </a:solidFill>
                <a:latin typeface="Helvetica Neue"/>
                <a:ea typeface="Helvetica Neue"/>
                <a:cs typeface="Helvetica Neue"/>
                <a:sym typeface="Helvetica Neue"/>
              </a:defRPr>
            </a:pPr>
            <a:r>
              <a:t>and community-wide climate change resilience action</a:t>
            </a:r>
          </a:p>
        </p:txBody>
      </p:sp>
      <p:sp>
        <p:nvSpPr>
          <p:cNvPr id="264" name="Climate Action Week finale event…"/>
          <p:cNvSpPr txBox="1"/>
          <p:nvPr/>
        </p:nvSpPr>
        <p:spPr>
          <a:xfrm>
            <a:off x="2860375" y="10519891"/>
            <a:ext cx="8047088" cy="179948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825500">
              <a:lnSpc>
                <a:spcPct val="100000"/>
              </a:lnSpc>
              <a:defRPr b="1" sz="4000">
                <a:latin typeface="Arial"/>
                <a:ea typeface="Arial"/>
                <a:cs typeface="Arial"/>
                <a:sym typeface="Arial"/>
              </a:defRPr>
            </a:pPr>
            <a:r>
              <a:t>Climate Action Week finale event</a:t>
            </a:r>
          </a:p>
          <a:p>
            <a:pPr defTabSz="825500">
              <a:lnSpc>
                <a:spcPct val="100000"/>
              </a:lnSpc>
              <a:defRPr b="1" sz="4000">
                <a:latin typeface="Arial"/>
                <a:ea typeface="Arial"/>
                <a:cs typeface="Arial"/>
                <a:sym typeface="Arial"/>
              </a:defRPr>
            </a:pPr>
            <a:r>
              <a:t> at the Grange,</a:t>
            </a:r>
          </a:p>
          <a:p>
            <a:pPr defTabSz="825500">
              <a:lnSpc>
                <a:spcPct val="100000"/>
              </a:lnSpc>
              <a:defRPr b="1" sz="4000">
                <a:latin typeface="Arial"/>
                <a:ea typeface="Arial"/>
                <a:cs typeface="Arial"/>
                <a:sym typeface="Arial"/>
              </a:defRPr>
            </a:pPr>
            <a:r>
              <a:t>Saturday, May 14</a:t>
            </a:r>
          </a:p>
        </p:txBody>
      </p:sp>
      <p:sp>
        <p:nvSpPr>
          <p:cNvPr id="265" name="Contact durkee@mvcommission.org"/>
          <p:cNvSpPr txBox="1"/>
          <p:nvPr/>
        </p:nvSpPr>
        <p:spPr>
          <a:xfrm>
            <a:off x="12108360" y="10424555"/>
            <a:ext cx="8965357" cy="120258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825500">
              <a:lnSpc>
                <a:spcPct val="100000"/>
              </a:lnSpc>
              <a:defRPr sz="3500">
                <a:latin typeface="Helvetica Neue Medium"/>
                <a:ea typeface="Helvetica Neue Medium"/>
                <a:cs typeface="Helvetica Neue Medium"/>
                <a:sym typeface="Helvetica Neue Medium"/>
              </a:defRPr>
            </a:pPr>
          </a:p>
          <a:p>
            <a:pPr defTabSz="825500">
              <a:lnSpc>
                <a:spcPct val="100000"/>
              </a:lnSpc>
              <a:defRPr b="1" sz="4000">
                <a:latin typeface="Arial"/>
                <a:ea typeface="Arial"/>
                <a:cs typeface="Arial"/>
                <a:sym typeface="Arial"/>
              </a:defRPr>
            </a:pPr>
            <a:r>
              <a:t>Contact </a:t>
            </a:r>
            <a:r>
              <a:rPr u="sng">
                <a:solidFill>
                  <a:srgbClr val="0000FF"/>
                </a:solidFill>
                <a:uFill>
                  <a:solidFill>
                    <a:srgbClr val="0000FF"/>
                  </a:solidFill>
                </a:uFill>
                <a:hlinkClick r:id="rId3" invalidUrl="" action="" tgtFrame="" tooltip="" history="1" highlightClick="0" endSnd="0"/>
              </a:rPr>
              <a:t>durkee@mvcommission.org</a:t>
            </a:r>
          </a:p>
        </p:txBody>
      </p:sp>
      <p:sp>
        <p:nvSpPr>
          <p:cNvPr id="266" name="Climate Action Week…"/>
          <p:cNvSpPr txBox="1"/>
          <p:nvPr/>
        </p:nvSpPr>
        <p:spPr>
          <a:xfrm>
            <a:off x="10101091" y="1203130"/>
            <a:ext cx="8841401" cy="174413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1" sz="6000">
                <a:solidFill>
                  <a:srgbClr val="0433FF"/>
                </a:solidFill>
                <a:latin typeface="Arial"/>
                <a:ea typeface="Arial"/>
                <a:cs typeface="Arial"/>
                <a:sym typeface="Arial"/>
              </a:defRPr>
            </a:pPr>
            <a:r>
              <a:t>Climate Action Week </a:t>
            </a:r>
          </a:p>
          <a:p>
            <a:pPr>
              <a:defRPr b="1" sz="6000">
                <a:solidFill>
                  <a:srgbClr val="0433FF"/>
                </a:solidFill>
                <a:latin typeface="Arial"/>
                <a:ea typeface="Arial"/>
                <a:cs typeface="Arial"/>
                <a:sym typeface="Arial"/>
              </a:defRPr>
            </a:pPr>
            <a:r>
              <a:t>May 8 - 14, 2022</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8" name="Climate Action Fund"/>
          <p:cNvSpPr txBox="1"/>
          <p:nvPr/>
        </p:nvSpPr>
        <p:spPr>
          <a:xfrm>
            <a:off x="9163645" y="548153"/>
            <a:ext cx="7494315" cy="95297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6000" u="sng">
                <a:solidFill>
                  <a:srgbClr val="FF2600"/>
                </a:solidFill>
                <a:latin typeface="Arial"/>
                <a:ea typeface="Arial"/>
                <a:cs typeface="Arial"/>
                <a:sym typeface="Arial"/>
              </a:defRPr>
            </a:lvl1pPr>
          </a:lstStyle>
          <a:p>
            <a:pPr/>
            <a:r>
              <a:t>Climate Action Fund</a:t>
            </a:r>
          </a:p>
        </p:txBody>
      </p:sp>
      <p:pic>
        <p:nvPicPr>
          <p:cNvPr id="269" name="Image" descr="Image"/>
          <p:cNvPicPr>
            <a:picLocks noChangeAspect="1"/>
          </p:cNvPicPr>
          <p:nvPr/>
        </p:nvPicPr>
        <p:blipFill>
          <a:blip r:embed="rId2">
            <a:extLst/>
          </a:blip>
          <a:stretch>
            <a:fillRect/>
          </a:stretch>
        </p:blipFill>
        <p:spPr>
          <a:xfrm>
            <a:off x="2226197" y="6347052"/>
            <a:ext cx="13496175" cy="5883490"/>
          </a:xfrm>
          <a:prstGeom prst="rect">
            <a:avLst/>
          </a:prstGeom>
          <a:ln w="12700">
            <a:miter lim="400000"/>
          </a:ln>
        </p:spPr>
      </p:pic>
      <p:sp>
        <p:nvSpPr>
          <p:cNvPr id="270" name="Established by MV Community Foundation…"/>
          <p:cNvSpPr txBox="1"/>
          <p:nvPr/>
        </p:nvSpPr>
        <p:spPr>
          <a:xfrm>
            <a:off x="2856965" y="2144082"/>
            <a:ext cx="18670070" cy="3198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825500">
              <a:lnSpc>
                <a:spcPct val="100000"/>
              </a:lnSpc>
              <a:defRPr b="1" sz="4000">
                <a:latin typeface="Helvetica Neue"/>
                <a:ea typeface="Helvetica Neue"/>
                <a:cs typeface="Helvetica Neue"/>
                <a:sym typeface="Helvetica Neue"/>
              </a:defRPr>
            </a:pPr>
            <a:r>
              <a:t>Established by MV Community Foundation</a:t>
            </a:r>
          </a:p>
          <a:p>
            <a:pPr defTabSz="825500">
              <a:lnSpc>
                <a:spcPct val="100000"/>
              </a:lnSpc>
              <a:defRPr b="1" sz="4000">
                <a:latin typeface="Helvetica Neue"/>
                <a:ea typeface="Helvetica Neue"/>
                <a:cs typeface="Helvetica Neue"/>
                <a:sym typeface="Helvetica Neue"/>
              </a:defRPr>
            </a:pPr>
            <a:r>
              <a:t>for projects that will: </a:t>
            </a:r>
          </a:p>
          <a:p>
            <a:pPr defTabSz="825500">
              <a:lnSpc>
                <a:spcPct val="100000"/>
              </a:lnSpc>
              <a:defRPr b="1" sz="4000">
                <a:latin typeface="Helvetica Neue"/>
                <a:ea typeface="Helvetica Neue"/>
                <a:cs typeface="Helvetica Neue"/>
                <a:sym typeface="Helvetica Neue"/>
              </a:defRPr>
            </a:pPr>
          </a:p>
          <a:p>
            <a:pPr marL="300789" indent="-300789" algn="l" defTabSz="825500">
              <a:lnSpc>
                <a:spcPct val="100000"/>
              </a:lnSpc>
              <a:buSzPct val="100000"/>
              <a:buChar char="•"/>
              <a:defRPr b="1" sz="4000">
                <a:latin typeface="Helvetica Neue"/>
                <a:ea typeface="Helvetica Neue"/>
                <a:cs typeface="Helvetica Neue"/>
                <a:sym typeface="Helvetica Neue"/>
              </a:defRPr>
            </a:pPr>
            <a:r>
              <a:t>Provide local matches for grant projects</a:t>
            </a:r>
          </a:p>
          <a:p>
            <a:pPr marL="300789" indent="-300789" algn="l" defTabSz="825500">
              <a:lnSpc>
                <a:spcPct val="100000"/>
              </a:lnSpc>
              <a:buSzPct val="100000"/>
              <a:buChar char="•"/>
              <a:defRPr b="1" sz="4000">
                <a:latin typeface="Helvetica Neue"/>
                <a:ea typeface="Helvetica Neue"/>
                <a:cs typeface="Helvetica Neue"/>
                <a:sym typeface="Helvetica Neue"/>
              </a:defRPr>
            </a:pPr>
            <a:r>
              <a:t>Implement town, tribal, county, and MVC climate change resilience projects</a:t>
            </a:r>
          </a:p>
        </p:txBody>
      </p:sp>
      <p:sp>
        <p:nvSpPr>
          <p:cNvPr id="271" name="MVCF…"/>
          <p:cNvSpPr txBox="1"/>
          <p:nvPr/>
        </p:nvSpPr>
        <p:spPr>
          <a:xfrm>
            <a:off x="16404908" y="7606144"/>
            <a:ext cx="6060822" cy="336530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825500">
              <a:lnSpc>
                <a:spcPct val="100000"/>
              </a:lnSpc>
              <a:defRPr b="1" sz="3500">
                <a:latin typeface="Helvetica Neue"/>
                <a:ea typeface="Helvetica Neue"/>
                <a:cs typeface="Helvetica Neue"/>
                <a:sym typeface="Helvetica Neue"/>
              </a:defRPr>
            </a:pPr>
            <a:r>
              <a:t>MVCF</a:t>
            </a:r>
          </a:p>
          <a:p>
            <a:pPr defTabSz="825500">
              <a:lnSpc>
                <a:spcPct val="100000"/>
              </a:lnSpc>
              <a:defRPr b="1" sz="3500">
                <a:latin typeface="Helvetica Neue"/>
                <a:ea typeface="Helvetica Neue"/>
                <a:cs typeface="Helvetica Neue"/>
                <a:sym typeface="Helvetica Neue"/>
              </a:defRPr>
            </a:pPr>
            <a:r>
              <a:t>P.O. Box 243</a:t>
            </a:r>
          </a:p>
          <a:p>
            <a:pPr defTabSz="825500">
              <a:lnSpc>
                <a:spcPct val="100000"/>
              </a:lnSpc>
              <a:defRPr b="1" sz="3500">
                <a:latin typeface="Helvetica Neue"/>
                <a:ea typeface="Helvetica Neue"/>
                <a:cs typeface="Helvetica Neue"/>
                <a:sym typeface="Helvetica Neue"/>
              </a:defRPr>
            </a:pPr>
            <a:r>
              <a:t>West Tisbury, MA 02572</a:t>
            </a:r>
          </a:p>
          <a:p>
            <a:pPr defTabSz="825500">
              <a:lnSpc>
                <a:spcPct val="100000"/>
              </a:lnSpc>
              <a:defRPr b="1" sz="3500">
                <a:latin typeface="Helvetica Neue"/>
                <a:ea typeface="Helvetica Neue"/>
                <a:cs typeface="Helvetica Neue"/>
                <a:sym typeface="Helvetica Neue"/>
              </a:defRPr>
            </a:pPr>
            <a:r>
              <a:t>“Climate Action Fund’</a:t>
            </a:r>
          </a:p>
          <a:p>
            <a:pPr defTabSz="825500">
              <a:lnSpc>
                <a:spcPct val="100000"/>
              </a:lnSpc>
              <a:defRPr b="1" sz="3500">
                <a:latin typeface="Helvetica Neue"/>
                <a:ea typeface="Helvetica Neue"/>
                <a:cs typeface="Helvetica Neue"/>
                <a:sym typeface="Helvetica Neue"/>
              </a:defRPr>
            </a:pPr>
            <a:r>
              <a:t>or online at </a:t>
            </a:r>
          </a:p>
          <a:p>
            <a:pPr defTabSz="825500">
              <a:lnSpc>
                <a:spcPct val="100000"/>
              </a:lnSpc>
              <a:defRPr b="1" sz="3500">
                <a:latin typeface="Helvetica Neue"/>
                <a:ea typeface="Helvetica Neue"/>
                <a:cs typeface="Helvetica Neue"/>
                <a:sym typeface="Helvetica Neue"/>
              </a:defRPr>
            </a:pPr>
            <a:r>
              <a:t>www.marthasvineyardcf.org</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3" name="Climate Resilience: turning challenges into opportunities"/>
          <p:cNvSpPr txBox="1"/>
          <p:nvPr/>
        </p:nvSpPr>
        <p:spPr>
          <a:xfrm>
            <a:off x="1341402" y="-4937879"/>
            <a:ext cx="15563727" cy="75594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5200">
                <a:latin typeface="Calibri"/>
                <a:ea typeface="Calibri"/>
                <a:cs typeface="Calibri"/>
                <a:sym typeface="Calibri"/>
              </a:defRPr>
            </a:lvl1pPr>
          </a:lstStyle>
          <a:p>
            <a:pPr/>
            <a:r>
              <a:t>Climate Resilience: turning challenges into opportunities</a:t>
            </a:r>
          </a:p>
        </p:txBody>
      </p:sp>
      <p:sp>
        <p:nvSpPr>
          <p:cNvPr id="274" name="MV &amp; Gosnold Climate Action Plan, Phase II - 2021-2022"/>
          <p:cNvSpPr txBox="1"/>
          <p:nvPr/>
        </p:nvSpPr>
        <p:spPr>
          <a:xfrm>
            <a:off x="2398741" y="-3491593"/>
            <a:ext cx="15439579" cy="75594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5200">
                <a:latin typeface="Calibri"/>
                <a:ea typeface="Calibri"/>
                <a:cs typeface="Calibri"/>
                <a:sym typeface="Calibri"/>
              </a:defRPr>
            </a:lvl1pPr>
          </a:lstStyle>
          <a:p>
            <a:pPr/>
            <a:r>
              <a:t>MV &amp; Gosnold Climate Action Plan, Phase II - 2021-2022</a:t>
            </a:r>
          </a:p>
        </p:txBody>
      </p:sp>
      <p:sp>
        <p:nvSpPr>
          <p:cNvPr id="275" name="MVP Action Grant Application, May 2021"/>
          <p:cNvSpPr txBox="1"/>
          <p:nvPr/>
        </p:nvSpPr>
        <p:spPr>
          <a:xfrm>
            <a:off x="6103256" y="-4370108"/>
            <a:ext cx="10684589" cy="72625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4900">
                <a:latin typeface="Calibri"/>
                <a:ea typeface="Calibri"/>
                <a:cs typeface="Calibri"/>
                <a:sym typeface="Calibri"/>
              </a:defRPr>
            </a:lvl1pPr>
          </a:lstStyle>
          <a:p>
            <a:pPr/>
            <a:r>
              <a:t>MVP Action Grant Application, May 2021</a:t>
            </a:r>
          </a:p>
        </p:txBody>
      </p:sp>
      <p:sp>
        <p:nvSpPr>
          <p:cNvPr id="276" name="for"/>
          <p:cNvSpPr txBox="1"/>
          <p:nvPr/>
        </p:nvSpPr>
        <p:spPr>
          <a:xfrm>
            <a:off x="11956756" y="-3476748"/>
            <a:ext cx="857536" cy="72625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4900">
                <a:latin typeface="Calibri"/>
                <a:ea typeface="Calibri"/>
                <a:cs typeface="Calibri"/>
                <a:sym typeface="Calibri"/>
              </a:defRPr>
            </a:lvl1pPr>
          </a:lstStyle>
          <a:p>
            <a:pPr/>
            <a:r>
              <a:t>for</a:t>
            </a:r>
          </a:p>
        </p:txBody>
      </p:sp>
      <p:sp>
        <p:nvSpPr>
          <p:cNvPr id="277" name="“Stop burning fossil fuels…"/>
          <p:cNvSpPr txBox="1"/>
          <p:nvPr/>
        </p:nvSpPr>
        <p:spPr>
          <a:xfrm>
            <a:off x="4208494" y="2965323"/>
            <a:ext cx="16354060" cy="243455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1" sz="8500">
                <a:solidFill>
                  <a:srgbClr val="FF2600"/>
                </a:solidFill>
                <a:latin typeface="Arial"/>
                <a:ea typeface="Arial"/>
                <a:cs typeface="Arial"/>
                <a:sym typeface="Arial"/>
              </a:defRPr>
            </a:pPr>
            <a:r>
              <a:t>“Stop burning fossil fuels </a:t>
            </a:r>
          </a:p>
          <a:p>
            <a:pPr>
              <a:defRPr b="1" sz="8500">
                <a:solidFill>
                  <a:srgbClr val="FF2600"/>
                </a:solidFill>
                <a:latin typeface="Arial"/>
                <a:ea typeface="Arial"/>
                <a:cs typeface="Arial"/>
                <a:sym typeface="Arial"/>
              </a:defRPr>
            </a:pPr>
            <a:r>
              <a:t>and move to higher ground.”</a:t>
            </a:r>
          </a:p>
        </p:txBody>
      </p:sp>
      <p:sp>
        <p:nvSpPr>
          <p:cNvPr id="278" name="Jeff Goodell…"/>
          <p:cNvSpPr txBox="1"/>
          <p:nvPr/>
        </p:nvSpPr>
        <p:spPr>
          <a:xfrm>
            <a:off x="15592321" y="6331143"/>
            <a:ext cx="6202084" cy="105371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3500">
                <a:latin typeface="Arial"/>
                <a:ea typeface="Arial"/>
                <a:cs typeface="Arial"/>
                <a:sym typeface="Arial"/>
              </a:defRPr>
            </a:pPr>
            <a:r>
              <a:t>Jeff Goodell</a:t>
            </a:r>
          </a:p>
          <a:p>
            <a:pPr>
              <a:defRPr b="1" sz="3500">
                <a:latin typeface="Arial"/>
                <a:ea typeface="Arial"/>
                <a:cs typeface="Arial"/>
                <a:sym typeface="Arial"/>
              </a:defRPr>
            </a:pPr>
            <a:r>
              <a:t>Author, </a:t>
            </a:r>
            <a:r>
              <a:rPr i="1"/>
              <a:t>The Water Will Come</a:t>
            </a:r>
          </a:p>
        </p:txBody>
      </p:sp>
      <p:sp>
        <p:nvSpPr>
          <p:cNvPr id="279" name="Liz Durkee…"/>
          <p:cNvSpPr txBox="1"/>
          <p:nvPr/>
        </p:nvSpPr>
        <p:spPr>
          <a:xfrm>
            <a:off x="9305141" y="11115693"/>
            <a:ext cx="6160766" cy="14771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3400">
                <a:latin typeface="Arial"/>
                <a:ea typeface="Arial"/>
                <a:cs typeface="Arial"/>
                <a:sym typeface="Arial"/>
              </a:defRPr>
            </a:pPr>
            <a:r>
              <a:t>Liz Durkee</a:t>
            </a:r>
          </a:p>
          <a:p>
            <a:pPr>
              <a:defRPr b="1" sz="3400">
                <a:latin typeface="Arial"/>
                <a:ea typeface="Arial"/>
                <a:cs typeface="Arial"/>
                <a:sym typeface="Arial"/>
              </a:defRPr>
            </a:pPr>
            <a:r>
              <a:t>MVC Climate Change Planner</a:t>
            </a:r>
          </a:p>
          <a:p>
            <a:pPr>
              <a:defRPr b="1" sz="3400">
                <a:latin typeface="Arial"/>
                <a:ea typeface="Arial"/>
                <a:cs typeface="Arial"/>
                <a:sym typeface="Arial"/>
              </a:defRPr>
            </a:pPr>
            <a:r>
              <a:rPr u="sng">
                <a:hlinkClick r:id="rId2" invalidUrl="" action="" tgtFrame="" tooltip="" history="1" highlightClick="0" endSnd="0"/>
              </a:rPr>
              <a:t>durkee@mvcommission.org</a:t>
            </a:r>
          </a:p>
        </p:txBody>
      </p:sp>
      <p:pic>
        <p:nvPicPr>
          <p:cNvPr id="280" name="Image" descr="Image"/>
          <p:cNvPicPr>
            <a:picLocks noChangeAspect="1"/>
          </p:cNvPicPr>
          <p:nvPr/>
        </p:nvPicPr>
        <p:blipFill>
          <a:blip r:embed="rId3">
            <a:extLst/>
          </a:blip>
          <a:stretch>
            <a:fillRect/>
          </a:stretch>
        </p:blipFill>
        <p:spPr>
          <a:xfrm>
            <a:off x="10794423" y="7419509"/>
            <a:ext cx="3182203" cy="3129107"/>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1" name="Listening Sessions"/>
          <p:cNvSpPr txBox="1"/>
          <p:nvPr>
            <p:ph type="body" sz="quarter" idx="1"/>
          </p:nvPr>
        </p:nvSpPr>
        <p:spPr>
          <a:xfrm>
            <a:off x="4924043" y="6927875"/>
            <a:ext cx="6052313" cy="3534265"/>
          </a:xfrm>
          <a:prstGeom prst="rect">
            <a:avLst/>
          </a:prstGeom>
        </p:spPr>
        <p:txBody>
          <a:bodyPr/>
          <a:lstStyle/>
          <a:p>
            <a:pPr defTabSz="1999488">
              <a:defRPr b="1" sz="5084">
                <a:solidFill>
                  <a:srgbClr val="0433FF"/>
                </a:solidFill>
                <a:latin typeface="Arial"/>
                <a:ea typeface="Arial"/>
                <a:cs typeface="Arial"/>
                <a:sym typeface="Arial"/>
              </a:defRPr>
            </a:pPr>
            <a:r>
              <a:t>Listening Sessions</a:t>
            </a:r>
          </a:p>
          <a:p>
            <a:pPr defTabSz="1999488">
              <a:defRPr sz="4100"/>
            </a:pPr>
          </a:p>
          <a:p>
            <a:pPr defTabSz="1999488">
              <a:defRPr sz="4100"/>
            </a:pPr>
          </a:p>
          <a:p>
            <a:pPr defTabSz="1999488">
              <a:defRPr sz="4100"/>
            </a:pPr>
          </a:p>
        </p:txBody>
      </p:sp>
      <p:sp>
        <p:nvSpPr>
          <p:cNvPr id="162" name="Harbor Masters…"/>
          <p:cNvSpPr txBox="1"/>
          <p:nvPr/>
        </p:nvSpPr>
        <p:spPr>
          <a:xfrm>
            <a:off x="7676522" y="8596090"/>
            <a:ext cx="5903467" cy="375255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000">
                <a:latin typeface="Arial"/>
                <a:ea typeface="Arial"/>
                <a:cs typeface="Arial"/>
                <a:sym typeface="Arial"/>
              </a:defRPr>
            </a:pPr>
            <a:r>
              <a:t>Harbor Masters</a:t>
            </a:r>
          </a:p>
          <a:p>
            <a:pPr>
              <a:defRPr sz="4000">
                <a:latin typeface="Arial"/>
                <a:ea typeface="Arial"/>
                <a:cs typeface="Arial"/>
                <a:sym typeface="Arial"/>
              </a:defRPr>
            </a:pPr>
            <a:r>
              <a:t>Planning Boards</a:t>
            </a:r>
          </a:p>
          <a:p>
            <a:pPr>
              <a:defRPr sz="4000">
                <a:latin typeface="Arial"/>
                <a:ea typeface="Arial"/>
                <a:cs typeface="Arial"/>
                <a:sym typeface="Arial"/>
              </a:defRPr>
            </a:pPr>
            <a:r>
              <a:t>Building Inspectors</a:t>
            </a:r>
          </a:p>
          <a:p>
            <a:pPr>
              <a:defRPr sz="4000">
                <a:latin typeface="Arial"/>
                <a:ea typeface="Arial"/>
                <a:cs typeface="Arial"/>
                <a:sym typeface="Arial"/>
              </a:defRPr>
            </a:pPr>
            <a:r>
              <a:t>Climate Committees</a:t>
            </a:r>
          </a:p>
          <a:p>
            <a:pPr>
              <a:defRPr sz="4000">
                <a:latin typeface="Arial"/>
                <a:ea typeface="Arial"/>
                <a:cs typeface="Arial"/>
                <a:sym typeface="Arial"/>
              </a:defRPr>
            </a:pPr>
            <a:r>
              <a:t>Emergency Managers</a:t>
            </a:r>
          </a:p>
          <a:p>
            <a:pPr>
              <a:defRPr sz="4000">
                <a:latin typeface="Arial"/>
                <a:ea typeface="Arial"/>
                <a:cs typeface="Arial"/>
                <a:sym typeface="Arial"/>
              </a:defRPr>
            </a:pPr>
            <a:r>
              <a:t>Town Administrators</a:t>
            </a:r>
          </a:p>
          <a:p>
            <a:pPr>
              <a:defRPr sz="4000">
                <a:latin typeface="Arial"/>
                <a:ea typeface="Arial"/>
                <a:cs typeface="Arial"/>
                <a:sym typeface="Arial"/>
              </a:defRPr>
            </a:pPr>
            <a:r>
              <a:t>Highway Superintendents</a:t>
            </a:r>
          </a:p>
        </p:txBody>
      </p:sp>
      <p:sp>
        <p:nvSpPr>
          <p:cNvPr id="163" name="Farmers/Shell fisherman…"/>
          <p:cNvSpPr txBox="1"/>
          <p:nvPr/>
        </p:nvSpPr>
        <p:spPr>
          <a:xfrm>
            <a:off x="1994281" y="9767515"/>
            <a:ext cx="5647482" cy="27205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000">
                <a:latin typeface="Arial"/>
                <a:ea typeface="Arial"/>
                <a:cs typeface="Arial"/>
                <a:sym typeface="Arial"/>
              </a:defRPr>
            </a:pPr>
            <a:r>
              <a:t>Farmers/Shell fisherman</a:t>
            </a:r>
          </a:p>
          <a:p>
            <a:pPr>
              <a:defRPr sz="4000">
                <a:latin typeface="Arial"/>
                <a:ea typeface="Arial"/>
                <a:cs typeface="Arial"/>
                <a:sym typeface="Arial"/>
              </a:defRPr>
            </a:pPr>
            <a:r>
              <a:t>Chamber of Commerce</a:t>
            </a:r>
          </a:p>
          <a:p>
            <a:pPr>
              <a:defRPr sz="4000">
                <a:latin typeface="Arial"/>
                <a:ea typeface="Arial"/>
                <a:cs typeface="Arial"/>
                <a:sym typeface="Arial"/>
              </a:defRPr>
            </a:pPr>
            <a:r>
              <a:t>Pond Associations </a:t>
            </a:r>
          </a:p>
          <a:p>
            <a:pPr>
              <a:defRPr sz="4000">
                <a:latin typeface="Arial"/>
                <a:ea typeface="Arial"/>
                <a:cs typeface="Arial"/>
                <a:sym typeface="Arial"/>
              </a:defRPr>
            </a:pPr>
            <a:r>
              <a:t>Conservation Groups</a:t>
            </a:r>
          </a:p>
          <a:p>
            <a:pPr>
              <a:defRPr sz="4000">
                <a:latin typeface="Arial"/>
                <a:ea typeface="Arial"/>
                <a:cs typeface="Arial"/>
                <a:sym typeface="Arial"/>
              </a:defRPr>
            </a:pPr>
            <a:r>
              <a:t>Seniors</a:t>
            </a:r>
          </a:p>
        </p:txBody>
      </p:sp>
      <p:sp>
        <p:nvSpPr>
          <p:cNvPr id="164" name=",…"/>
          <p:cNvSpPr txBox="1"/>
          <p:nvPr/>
        </p:nvSpPr>
        <p:spPr>
          <a:xfrm>
            <a:off x="13522231" y="-4186490"/>
            <a:ext cx="1559671" cy="11830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000">
                <a:latin typeface="Calibri"/>
                <a:ea typeface="Calibri"/>
                <a:cs typeface="Calibri"/>
                <a:sym typeface="Calibri"/>
              </a:defRPr>
            </a:pPr>
            <a:r>
              <a:t>, </a:t>
            </a:r>
          </a:p>
          <a:p>
            <a:pPr>
              <a:defRPr sz="4000">
                <a:latin typeface="Calibri"/>
                <a:ea typeface="Calibri"/>
                <a:cs typeface="Calibri"/>
                <a:sym typeface="Calibri"/>
              </a:defRPr>
            </a:pPr>
            <a:r>
              <a:t>NAACP</a:t>
            </a:r>
          </a:p>
        </p:txBody>
      </p:sp>
      <p:sp>
        <p:nvSpPr>
          <p:cNvPr id="165" name="Add more"/>
          <p:cNvSpPr txBox="1"/>
          <p:nvPr/>
        </p:nvSpPr>
        <p:spPr>
          <a:xfrm>
            <a:off x="6652359" y="-5089551"/>
            <a:ext cx="2177187" cy="7828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600"/>
            </a:lvl1pPr>
          </a:lstStyle>
          <a:p>
            <a:pPr/>
            <a:r>
              <a:t>Add more</a:t>
            </a:r>
          </a:p>
        </p:txBody>
      </p:sp>
      <p:sp>
        <p:nvSpPr>
          <p:cNvPr id="166" name="Wampanoag Tribe of Gay Head  (Aquinnah)…"/>
          <p:cNvSpPr txBox="1"/>
          <p:nvPr/>
        </p:nvSpPr>
        <p:spPr>
          <a:xfrm>
            <a:off x="13360747" y="10283527"/>
            <a:ext cx="10006906" cy="168850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000">
                <a:latin typeface="Arial"/>
                <a:ea typeface="Arial"/>
                <a:cs typeface="Arial"/>
                <a:sym typeface="Arial"/>
              </a:defRPr>
            </a:pPr>
            <a:r>
              <a:t>Wampanoag Tribe of Gay Head  (Aquinnah)</a:t>
            </a:r>
          </a:p>
          <a:p>
            <a:pPr>
              <a:defRPr sz="4000">
                <a:latin typeface="Arial"/>
                <a:ea typeface="Arial"/>
                <a:cs typeface="Arial"/>
                <a:sym typeface="Arial"/>
              </a:defRPr>
            </a:pPr>
            <a:r>
              <a:t>Conservation Commissions</a:t>
            </a:r>
          </a:p>
          <a:p>
            <a:pPr>
              <a:defRPr sz="4000">
                <a:latin typeface="Arial"/>
                <a:ea typeface="Arial"/>
                <a:cs typeface="Arial"/>
                <a:sym typeface="Arial"/>
              </a:defRPr>
            </a:pPr>
            <a:r>
              <a:t>Oak Bluffs Association</a:t>
            </a:r>
          </a:p>
        </p:txBody>
      </p:sp>
      <p:pic>
        <p:nvPicPr>
          <p:cNvPr id="167" name="Image" descr="Image"/>
          <p:cNvPicPr>
            <a:picLocks noChangeAspect="1"/>
          </p:cNvPicPr>
          <p:nvPr/>
        </p:nvPicPr>
        <p:blipFill>
          <a:blip r:embed="rId2">
            <a:extLst/>
          </a:blip>
          <a:stretch>
            <a:fillRect/>
          </a:stretch>
        </p:blipFill>
        <p:spPr>
          <a:xfrm>
            <a:off x="14291226" y="3844645"/>
            <a:ext cx="6723546" cy="5042659"/>
          </a:xfrm>
          <a:prstGeom prst="rect">
            <a:avLst/>
          </a:prstGeom>
          <a:ln w="12700">
            <a:miter lim="400000"/>
          </a:ln>
        </p:spPr>
      </p:pic>
      <p:sp>
        <p:nvSpPr>
          <p:cNvPr id="168" name="Climate Action Plan, Phase I (completed)…"/>
          <p:cNvSpPr txBox="1"/>
          <p:nvPr/>
        </p:nvSpPr>
        <p:spPr>
          <a:xfrm>
            <a:off x="7846807" y="660283"/>
            <a:ext cx="9503186" cy="199503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nSpc>
                <a:spcPct val="80000"/>
              </a:lnSpc>
              <a:defRPr b="1" spc="-39" sz="3900" u="sng">
                <a:solidFill>
                  <a:srgbClr val="0433FF"/>
                </a:solidFill>
                <a:latin typeface="Arial"/>
                <a:ea typeface="Arial"/>
                <a:cs typeface="Arial"/>
                <a:sym typeface="Arial"/>
              </a:defRPr>
            </a:pPr>
            <a:r>
              <a:t>Climate Action Plan, Phase I (completed)</a:t>
            </a:r>
          </a:p>
          <a:p>
            <a:pPr>
              <a:lnSpc>
                <a:spcPct val="80000"/>
              </a:lnSpc>
              <a:defRPr b="1" spc="-39" sz="3900" u="sng">
                <a:solidFill>
                  <a:srgbClr val="0433FF"/>
                </a:solidFill>
                <a:latin typeface="Arial"/>
                <a:ea typeface="Arial"/>
                <a:cs typeface="Arial"/>
                <a:sym typeface="Arial"/>
              </a:defRPr>
            </a:pPr>
          </a:p>
          <a:p>
            <a:pPr>
              <a:lnSpc>
                <a:spcPct val="80000"/>
              </a:lnSpc>
              <a:defRPr b="1" spc="-39" sz="3900">
                <a:solidFill>
                  <a:srgbClr val="0433FF"/>
                </a:solidFill>
                <a:latin typeface="Arial"/>
                <a:ea typeface="Arial"/>
                <a:cs typeface="Arial"/>
                <a:sym typeface="Arial"/>
              </a:defRPr>
            </a:pPr>
            <a:r>
              <a:t>MVP Action Grant </a:t>
            </a:r>
          </a:p>
          <a:p>
            <a:pPr>
              <a:lnSpc>
                <a:spcPct val="80000"/>
              </a:lnSpc>
              <a:defRPr b="1" spc="-39" sz="3900">
                <a:solidFill>
                  <a:srgbClr val="0433FF"/>
                </a:solidFill>
                <a:latin typeface="Arial"/>
                <a:ea typeface="Arial"/>
                <a:cs typeface="Arial"/>
                <a:sym typeface="Arial"/>
              </a:defRPr>
            </a:pPr>
            <a:r>
              <a:t>2019 - 2020</a:t>
            </a:r>
          </a:p>
        </p:txBody>
      </p:sp>
      <p:sp>
        <p:nvSpPr>
          <p:cNvPr id="169" name="Collation of over 400 local, regional and state documents…"/>
          <p:cNvSpPr txBox="1"/>
          <p:nvPr/>
        </p:nvSpPr>
        <p:spPr>
          <a:xfrm>
            <a:off x="2352344" y="3173269"/>
            <a:ext cx="10777216" cy="262705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744681" indent="-744681" algn="l" defTabSz="825500">
              <a:lnSpc>
                <a:spcPct val="100000"/>
              </a:lnSpc>
              <a:buSzPct val="150000"/>
              <a:buChar char="•"/>
              <a:defRPr spc="-35" sz="3500">
                <a:latin typeface="Arial"/>
                <a:ea typeface="Arial"/>
                <a:cs typeface="Arial"/>
                <a:sym typeface="Arial"/>
              </a:defRPr>
            </a:pPr>
            <a:r>
              <a:t>Collation of over 400 local, regional and state documents  </a:t>
            </a:r>
          </a:p>
          <a:p>
            <a:pPr marL="744681" indent="-744681" algn="l" defTabSz="825500">
              <a:lnSpc>
                <a:spcPct val="100000"/>
              </a:lnSpc>
              <a:buSzPct val="150000"/>
              <a:buChar char="•"/>
              <a:defRPr spc="-35" sz="3500">
                <a:latin typeface="Arial"/>
                <a:ea typeface="Arial"/>
                <a:cs typeface="Arial"/>
                <a:sym typeface="Arial"/>
              </a:defRPr>
            </a:pPr>
            <a:r>
              <a:t>Town-by-town Climate Adaptation Booklets presented to each Island Select Board</a:t>
            </a:r>
          </a:p>
          <a:p>
            <a:pPr marL="744681" indent="-744681" algn="l" defTabSz="825500">
              <a:lnSpc>
                <a:spcPct val="100000"/>
              </a:lnSpc>
              <a:buSzPct val="150000"/>
              <a:buChar char="•"/>
              <a:defRPr spc="-35" sz="3500">
                <a:latin typeface="Arial"/>
                <a:ea typeface="Arial"/>
                <a:cs typeface="Arial"/>
                <a:sym typeface="Arial"/>
              </a:defRPr>
            </a:pPr>
            <a:r>
              <a:t>Community Listening Sessions</a:t>
            </a:r>
          </a:p>
        </p:txBody>
      </p:sp>
      <p:sp>
        <p:nvSpPr>
          <p:cNvPr id="170" name="Realtors…"/>
          <p:cNvSpPr txBox="1"/>
          <p:nvPr/>
        </p:nvSpPr>
        <p:spPr>
          <a:xfrm>
            <a:off x="3815069" y="8425597"/>
            <a:ext cx="2005906" cy="117249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000">
                <a:latin typeface="Arial"/>
                <a:ea typeface="Arial"/>
                <a:cs typeface="Arial"/>
                <a:sym typeface="Arial"/>
              </a:defRPr>
            </a:pPr>
            <a:r>
              <a:t>Realtors</a:t>
            </a:r>
          </a:p>
          <a:p>
            <a:pPr>
              <a:defRPr sz="4000">
                <a:latin typeface="Arial"/>
                <a:ea typeface="Arial"/>
                <a:cs typeface="Arial"/>
                <a:sym typeface="Arial"/>
              </a:defRPr>
            </a:pPr>
            <a:r>
              <a:t>NAACP</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2" name="Martha’s Vineyard Commission"/>
          <p:cNvSpPr txBox="1"/>
          <p:nvPr/>
        </p:nvSpPr>
        <p:spPr>
          <a:xfrm>
            <a:off x="8226677" y="560511"/>
            <a:ext cx="8594156" cy="133953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4500" u="sng">
                <a:latin typeface="Arial"/>
                <a:ea typeface="Arial"/>
                <a:cs typeface="Arial"/>
                <a:sym typeface="Arial"/>
              </a:defRPr>
            </a:lvl1pPr>
          </a:lstStyle>
          <a:p>
            <a:pPr/>
            <a:r>
              <a:t>Martha’s Vineyard Commission</a:t>
            </a:r>
          </a:p>
        </p:txBody>
      </p:sp>
      <p:sp>
        <p:nvSpPr>
          <p:cNvPr id="173" name="2019…"/>
          <p:cNvSpPr txBox="1"/>
          <p:nvPr/>
        </p:nvSpPr>
        <p:spPr>
          <a:xfrm>
            <a:off x="9304875" y="1619081"/>
            <a:ext cx="6437760" cy="220451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4000">
                <a:solidFill>
                  <a:srgbClr val="0433FF"/>
                </a:solidFill>
                <a:latin typeface="Arial"/>
                <a:ea typeface="Arial"/>
                <a:cs typeface="Arial"/>
                <a:sym typeface="Arial"/>
              </a:defRPr>
            </a:pPr>
            <a:r>
              <a:t>2019</a:t>
            </a:r>
          </a:p>
          <a:p>
            <a:pPr>
              <a:defRPr b="1" sz="4000" u="sng">
                <a:solidFill>
                  <a:srgbClr val="0433FF"/>
                </a:solidFill>
                <a:latin typeface="Arial"/>
                <a:ea typeface="Arial"/>
                <a:cs typeface="Arial"/>
                <a:sym typeface="Arial"/>
              </a:defRPr>
            </a:pPr>
            <a:r>
              <a:t>Climate Action Task Force</a:t>
            </a:r>
          </a:p>
          <a:p>
            <a:pPr>
              <a:defRPr b="1" sz="4000">
                <a:solidFill>
                  <a:srgbClr val="0433FF"/>
                </a:solidFill>
                <a:latin typeface="Arial"/>
                <a:ea typeface="Arial"/>
                <a:cs typeface="Arial"/>
                <a:sym typeface="Arial"/>
              </a:defRPr>
            </a:pPr>
            <a:r>
              <a:t>and </a:t>
            </a:r>
          </a:p>
          <a:p>
            <a:pPr>
              <a:defRPr b="1" sz="4000">
                <a:solidFill>
                  <a:srgbClr val="0433FF"/>
                </a:solidFill>
                <a:latin typeface="Arial"/>
                <a:ea typeface="Arial"/>
                <a:cs typeface="Arial"/>
                <a:sym typeface="Arial"/>
              </a:defRPr>
            </a:pPr>
            <a:r>
              <a:t>CAP Grant Phase I</a:t>
            </a:r>
          </a:p>
        </p:txBody>
      </p:sp>
      <p:sp>
        <p:nvSpPr>
          <p:cNvPr id="174" name="Energy Working Group…"/>
          <p:cNvSpPr txBox="1"/>
          <p:nvPr/>
        </p:nvSpPr>
        <p:spPr>
          <a:xfrm>
            <a:off x="2743675" y="4079647"/>
            <a:ext cx="8854650" cy="111107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4000" u="sng">
                <a:latin typeface="Arial"/>
                <a:ea typeface="Arial"/>
                <a:cs typeface="Arial"/>
                <a:sym typeface="Arial"/>
              </a:defRPr>
            </a:pPr>
            <a:r>
              <a:t>Energy Working Group</a:t>
            </a:r>
          </a:p>
          <a:p>
            <a:pPr algn="l">
              <a:defRPr sz="3500">
                <a:latin typeface="Arial"/>
                <a:ea typeface="Arial"/>
                <a:cs typeface="Arial"/>
                <a:sym typeface="Arial"/>
              </a:defRPr>
            </a:pPr>
            <a:r>
              <a:t>Roadmap to 100% Renewable Energy MV</a:t>
            </a:r>
          </a:p>
        </p:txBody>
      </p:sp>
      <p:sp>
        <p:nvSpPr>
          <p:cNvPr id="175" name="Climate Resilience Committee…"/>
          <p:cNvSpPr txBox="1"/>
          <p:nvPr/>
        </p:nvSpPr>
        <p:spPr>
          <a:xfrm>
            <a:off x="13663207" y="4079647"/>
            <a:ext cx="8056606" cy="111107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4000" u="sng">
                <a:latin typeface="Arial"/>
                <a:ea typeface="Arial"/>
                <a:cs typeface="Arial"/>
                <a:sym typeface="Arial"/>
              </a:defRPr>
            </a:pPr>
            <a:r>
              <a:t>Climate Resilience Committee</a:t>
            </a:r>
          </a:p>
          <a:p>
            <a:pPr>
              <a:defRPr sz="3500">
                <a:latin typeface="Arial"/>
                <a:ea typeface="Arial"/>
                <a:cs typeface="Arial"/>
                <a:sym typeface="Arial"/>
              </a:defRPr>
            </a:pPr>
            <a:r>
              <a:t>Climate Action Plan</a:t>
            </a:r>
          </a:p>
        </p:txBody>
      </p:sp>
      <p:sp>
        <p:nvSpPr>
          <p:cNvPr id="176" name="MV and Gosnold Climate Action Plan…"/>
          <p:cNvSpPr txBox="1"/>
          <p:nvPr/>
        </p:nvSpPr>
        <p:spPr>
          <a:xfrm>
            <a:off x="8016520" y="5446767"/>
            <a:ext cx="9014470" cy="117249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4000" u="sng">
                <a:solidFill>
                  <a:srgbClr val="0433FF"/>
                </a:solidFill>
                <a:latin typeface="Arial"/>
                <a:ea typeface="Arial"/>
                <a:cs typeface="Arial"/>
                <a:sym typeface="Arial"/>
              </a:defRPr>
            </a:pPr>
            <a:r>
              <a:t>MV and Gosnold Climate Action Plan</a:t>
            </a:r>
          </a:p>
          <a:p>
            <a:pPr>
              <a:defRPr b="1" sz="4000" u="sng">
                <a:solidFill>
                  <a:srgbClr val="0433FF"/>
                </a:solidFill>
                <a:latin typeface="Arial"/>
                <a:ea typeface="Arial"/>
                <a:cs typeface="Arial"/>
                <a:sym typeface="Arial"/>
              </a:defRPr>
            </a:pPr>
            <a:r>
              <a:t>MVP Action Grant 2020-2021</a:t>
            </a:r>
          </a:p>
        </p:txBody>
      </p:sp>
      <p:sp>
        <p:nvSpPr>
          <p:cNvPr id="177" name="Facilitation Team…"/>
          <p:cNvSpPr txBox="1"/>
          <p:nvPr/>
        </p:nvSpPr>
        <p:spPr>
          <a:xfrm>
            <a:off x="6118167" y="6875310"/>
            <a:ext cx="12147667" cy="402973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000">
                <a:latin typeface="Arial"/>
                <a:ea typeface="Arial"/>
                <a:cs typeface="Arial"/>
                <a:sym typeface="Arial"/>
              </a:defRPr>
            </a:pPr>
            <a:r>
              <a:t>Facilitation Team</a:t>
            </a:r>
          </a:p>
          <a:p>
            <a:pPr>
              <a:defRPr sz="3000">
                <a:latin typeface="Arial"/>
                <a:ea typeface="Arial"/>
                <a:cs typeface="Arial"/>
                <a:sym typeface="Arial"/>
              </a:defRPr>
            </a:pPr>
          </a:p>
          <a:p>
            <a:pPr>
              <a:defRPr sz="3000">
                <a:latin typeface="Arial"/>
                <a:ea typeface="Arial"/>
                <a:cs typeface="Arial"/>
                <a:sym typeface="Arial"/>
              </a:defRPr>
            </a:pPr>
            <a:r>
              <a:t>Steering Committee</a:t>
            </a:r>
          </a:p>
          <a:p>
            <a:pPr>
              <a:defRPr sz="3000">
                <a:latin typeface="Arial"/>
                <a:ea typeface="Arial"/>
                <a:cs typeface="Arial"/>
                <a:sym typeface="Arial"/>
              </a:defRPr>
            </a:pPr>
            <a:r>
              <a:t>Includes reps from town climate/energy committees, Wampanoag Tribe of Gay Head (Aquinnah), NAACP, Brazilian community</a:t>
            </a:r>
          </a:p>
          <a:p>
            <a:pPr>
              <a:defRPr sz="3000">
                <a:latin typeface="Arial"/>
                <a:ea typeface="Arial"/>
                <a:cs typeface="Arial"/>
                <a:sym typeface="Arial"/>
              </a:defRPr>
            </a:pPr>
          </a:p>
          <a:p>
            <a:pPr>
              <a:defRPr sz="3000">
                <a:latin typeface="Arial"/>
                <a:ea typeface="Arial"/>
                <a:cs typeface="Arial"/>
                <a:sym typeface="Arial"/>
              </a:defRPr>
            </a:pPr>
            <a:r>
              <a:t>Thematic Working Groups</a:t>
            </a:r>
          </a:p>
          <a:p>
            <a:pPr>
              <a:defRPr sz="3000">
                <a:latin typeface="Arial"/>
                <a:ea typeface="Arial"/>
                <a:cs typeface="Arial"/>
                <a:sym typeface="Arial"/>
              </a:defRPr>
            </a:pPr>
            <a:r>
              <a:t>(Includes Gosnold Group, students reps)</a:t>
            </a:r>
          </a:p>
          <a:p>
            <a:pPr>
              <a:defRPr sz="3000">
                <a:latin typeface="Arial"/>
                <a:ea typeface="Arial"/>
                <a:cs typeface="Arial"/>
                <a:sym typeface="Arial"/>
              </a:defRPr>
            </a:pPr>
          </a:p>
          <a:p>
            <a:pPr>
              <a:defRPr sz="3000">
                <a:latin typeface="Arial"/>
                <a:ea typeface="Arial"/>
                <a:cs typeface="Arial"/>
                <a:sym typeface="Arial"/>
              </a:defRPr>
            </a:pPr>
            <a:r>
              <a:t>Specialty Consults</a:t>
            </a:r>
          </a:p>
        </p:txBody>
      </p:sp>
      <p:sp>
        <p:nvSpPr>
          <p:cNvPr id="178" name="Implementation : MVC, towns, conservation, health and safety, food security,…"/>
          <p:cNvSpPr txBox="1"/>
          <p:nvPr/>
        </p:nvSpPr>
        <p:spPr>
          <a:xfrm>
            <a:off x="5693475" y="11344939"/>
            <a:ext cx="12997050" cy="91080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000">
                <a:latin typeface="Arial"/>
                <a:ea typeface="Arial"/>
                <a:cs typeface="Arial"/>
                <a:sym typeface="Arial"/>
              </a:defRPr>
            </a:pPr>
            <a:r>
              <a:t>Implementation : MVC, towns, conservation, health and safety, food security,</a:t>
            </a:r>
          </a:p>
          <a:p>
            <a:pPr>
              <a:defRPr sz="3000">
                <a:latin typeface="Arial"/>
                <a:ea typeface="Arial"/>
                <a:cs typeface="Arial"/>
                <a:sym typeface="Arial"/>
              </a:defRPr>
            </a:pPr>
            <a:r>
              <a:t> business, energy , groups, state agencies, community members</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0" name="MV &amp; Gosnold Climate Action Plan, Phase II…"/>
          <p:cNvSpPr txBox="1"/>
          <p:nvPr>
            <p:ph type="body" sz="half" idx="1"/>
          </p:nvPr>
        </p:nvSpPr>
        <p:spPr>
          <a:xfrm>
            <a:off x="1125623" y="901268"/>
            <a:ext cx="22575094" cy="4084735"/>
          </a:xfrm>
          <a:prstGeom prst="rect">
            <a:avLst/>
          </a:prstGeom>
        </p:spPr>
        <p:txBody>
          <a:bodyPr/>
          <a:lstStyle/>
          <a:p>
            <a:pPr defTabSz="2389632">
              <a:defRPr b="1" sz="5684" u="sng">
                <a:latin typeface="Calibri"/>
                <a:ea typeface="Calibri"/>
                <a:cs typeface="Calibri"/>
                <a:sym typeface="Calibri"/>
              </a:defRPr>
            </a:pPr>
          </a:p>
          <a:p>
            <a:pPr defTabSz="2389632">
              <a:defRPr b="1" sz="5684" u="sng">
                <a:latin typeface="Arial"/>
                <a:ea typeface="Arial"/>
                <a:cs typeface="Arial"/>
                <a:sym typeface="Arial"/>
              </a:defRPr>
            </a:pPr>
            <a:r>
              <a:t>MV &amp; Gosnold Climate Action Plan, Phase II</a:t>
            </a:r>
          </a:p>
          <a:p>
            <a:pPr defTabSz="2389632">
              <a:defRPr b="1" sz="5194" u="sng">
                <a:latin typeface="Arial"/>
                <a:ea typeface="Arial"/>
                <a:cs typeface="Arial"/>
                <a:sym typeface="Arial"/>
              </a:defRPr>
            </a:pPr>
          </a:p>
          <a:p>
            <a:pPr defTabSz="2389632">
              <a:defRPr sz="5096">
                <a:latin typeface="Arial"/>
                <a:ea typeface="Arial"/>
                <a:cs typeface="Arial"/>
                <a:sym typeface="Arial"/>
              </a:defRPr>
            </a:pPr>
            <a:r>
              <a:t>A regional, locally driven, 20-year CAP </a:t>
            </a:r>
          </a:p>
          <a:p>
            <a:pPr defTabSz="2389632">
              <a:defRPr sz="5096">
                <a:latin typeface="Arial"/>
                <a:ea typeface="Arial"/>
                <a:cs typeface="Arial"/>
                <a:sym typeface="Arial"/>
              </a:defRPr>
            </a:pPr>
            <a:r>
              <a:t>for the seven towns of Dukes County</a:t>
            </a:r>
          </a:p>
        </p:txBody>
      </p:sp>
      <p:sp>
        <p:nvSpPr>
          <p:cNvPr id="181" name="Land use and natural resources…"/>
          <p:cNvSpPr txBox="1"/>
          <p:nvPr/>
        </p:nvSpPr>
        <p:spPr>
          <a:xfrm>
            <a:off x="4388790" y="16025961"/>
            <a:ext cx="7976053" cy="388028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4500">
                <a:latin typeface="Calibri"/>
                <a:ea typeface="Calibri"/>
                <a:cs typeface="Calibri"/>
                <a:sym typeface="Calibri"/>
              </a:defRPr>
            </a:pPr>
            <a:r>
              <a:t>Land use and natural resources</a:t>
            </a:r>
          </a:p>
          <a:p>
            <a:pPr>
              <a:defRPr b="1" sz="4500">
                <a:latin typeface="Calibri"/>
                <a:ea typeface="Calibri"/>
                <a:cs typeface="Calibri"/>
                <a:sym typeface="Calibri"/>
              </a:defRPr>
            </a:pPr>
            <a:r>
              <a:t>Infrastructure and transportation</a:t>
            </a:r>
          </a:p>
          <a:p>
            <a:pPr>
              <a:defRPr b="1" sz="4500">
                <a:latin typeface="Calibri"/>
                <a:ea typeface="Calibri"/>
                <a:cs typeface="Calibri"/>
                <a:sym typeface="Calibri"/>
              </a:defRPr>
            </a:pPr>
            <a:r>
              <a:t>Public health and safety</a:t>
            </a:r>
          </a:p>
          <a:p>
            <a:pPr>
              <a:defRPr b="1" sz="4500">
                <a:latin typeface="Calibri"/>
                <a:ea typeface="Calibri"/>
                <a:cs typeface="Calibri"/>
                <a:sym typeface="Calibri"/>
              </a:defRPr>
            </a:pPr>
            <a:r>
              <a:t>Food security </a:t>
            </a:r>
          </a:p>
          <a:p>
            <a:pPr>
              <a:defRPr b="1" sz="4500">
                <a:latin typeface="Calibri"/>
                <a:ea typeface="Calibri"/>
                <a:cs typeface="Calibri"/>
                <a:sym typeface="Calibri"/>
              </a:defRPr>
            </a:pPr>
            <a:r>
              <a:t>Economic resilience</a:t>
            </a:r>
          </a:p>
          <a:p>
            <a:pPr>
              <a:defRPr b="1" sz="4500">
                <a:latin typeface="Calibri"/>
                <a:ea typeface="Calibri"/>
                <a:cs typeface="Calibri"/>
                <a:sym typeface="Calibri"/>
              </a:defRPr>
            </a:pPr>
            <a:r>
              <a:t>Energy transformation</a:t>
            </a:r>
          </a:p>
        </p:txBody>
      </p:sp>
      <p:sp>
        <p:nvSpPr>
          <p:cNvPr id="182" name="Identify long-term goals, priority actions, and implementation steps to build our social, environmental and economic resilience to the impacts of climate change and to minimize our contributions to its causes."/>
          <p:cNvSpPr txBox="1"/>
          <p:nvPr/>
        </p:nvSpPr>
        <p:spPr>
          <a:xfrm>
            <a:off x="8115240" y="5580488"/>
            <a:ext cx="12876455" cy="510711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lnSpc>
                <a:spcPct val="100000"/>
              </a:lnSpc>
              <a:defRPr sz="5700">
                <a:solidFill>
                  <a:srgbClr val="0433FF"/>
                </a:solidFill>
                <a:latin typeface="Arial"/>
                <a:ea typeface="Arial"/>
                <a:cs typeface="Arial"/>
                <a:sym typeface="Arial"/>
              </a:defRPr>
            </a:lvl1pPr>
          </a:lstStyle>
          <a:p>
            <a:pPr/>
            <a:r>
              <a:t>Identify long-term goals, priority actions, and implementation steps to build our social, environmental and economic resilience to the impacts of climate change and to minimize our contributions to its causes. </a:t>
            </a:r>
          </a:p>
        </p:txBody>
      </p:sp>
      <p:pic>
        <p:nvPicPr>
          <p:cNvPr id="183" name="Image" descr="Image"/>
          <p:cNvPicPr>
            <a:picLocks noChangeAspect="1"/>
          </p:cNvPicPr>
          <p:nvPr/>
        </p:nvPicPr>
        <p:blipFill>
          <a:blip r:embed="rId2">
            <a:extLst/>
          </a:blip>
          <a:stretch>
            <a:fillRect/>
          </a:stretch>
        </p:blipFill>
        <p:spPr>
          <a:xfrm>
            <a:off x="2716508" y="5489039"/>
            <a:ext cx="4632497" cy="4555203"/>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5" name="Land Use, Natural Resources, and Biodiversity…"/>
          <p:cNvSpPr txBox="1"/>
          <p:nvPr/>
        </p:nvSpPr>
        <p:spPr>
          <a:xfrm>
            <a:off x="3210136" y="3688356"/>
            <a:ext cx="15155493" cy="6705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297872" indent="-297872" algn="l">
              <a:buSzPct val="150000"/>
              <a:buChar char="•"/>
              <a:defRPr b="1" sz="4500">
                <a:latin typeface="Arial"/>
                <a:ea typeface="Arial"/>
                <a:cs typeface="Arial"/>
                <a:sym typeface="Arial"/>
              </a:defRPr>
            </a:pPr>
            <a:r>
              <a:t>Land Use, Natural Resources, and Biodiversity</a:t>
            </a:r>
          </a:p>
          <a:p>
            <a:pPr algn="l">
              <a:defRPr b="1" sz="4500">
                <a:latin typeface="Arial"/>
                <a:ea typeface="Arial"/>
                <a:cs typeface="Arial"/>
                <a:sym typeface="Arial"/>
              </a:defRPr>
            </a:pPr>
          </a:p>
          <a:p>
            <a:pPr marL="297872" indent="-297872" algn="l">
              <a:buSzPct val="150000"/>
              <a:buChar char="•"/>
              <a:defRPr b="1" sz="4500">
                <a:latin typeface="Arial"/>
                <a:ea typeface="Arial"/>
                <a:cs typeface="Arial"/>
                <a:sym typeface="Arial"/>
              </a:defRPr>
            </a:pPr>
            <a:r>
              <a:t>Public Health and Safety - Lila Fischer, liaison</a:t>
            </a:r>
          </a:p>
          <a:p>
            <a:pPr algn="l">
              <a:defRPr b="1" sz="4500">
                <a:latin typeface="Arial"/>
                <a:ea typeface="Arial"/>
                <a:cs typeface="Arial"/>
                <a:sym typeface="Arial"/>
              </a:defRPr>
            </a:pPr>
          </a:p>
          <a:p>
            <a:pPr marL="297872" indent="-297872" algn="l">
              <a:buSzPct val="150000"/>
              <a:buChar char="•"/>
              <a:defRPr b="1" sz="4500">
                <a:latin typeface="Arial"/>
                <a:ea typeface="Arial"/>
                <a:cs typeface="Arial"/>
                <a:sym typeface="Arial"/>
              </a:defRPr>
            </a:pPr>
            <a:r>
              <a:t>Transportation and Infrastructure</a:t>
            </a:r>
          </a:p>
          <a:p>
            <a:pPr algn="l">
              <a:defRPr b="1" sz="4500">
                <a:latin typeface="Arial"/>
                <a:ea typeface="Arial"/>
                <a:cs typeface="Arial"/>
                <a:sym typeface="Arial"/>
              </a:defRPr>
            </a:pPr>
          </a:p>
          <a:p>
            <a:pPr marL="297872" indent="-297872" algn="l">
              <a:buSzPct val="150000"/>
              <a:buChar char="•"/>
              <a:defRPr b="1" sz="4500">
                <a:latin typeface="Arial"/>
                <a:ea typeface="Arial"/>
                <a:cs typeface="Arial"/>
                <a:sym typeface="Arial"/>
              </a:defRPr>
            </a:pPr>
            <a:r>
              <a:t>Food Security</a:t>
            </a:r>
          </a:p>
          <a:p>
            <a:pPr algn="l">
              <a:defRPr b="1" sz="4500">
                <a:latin typeface="Arial"/>
                <a:ea typeface="Arial"/>
                <a:cs typeface="Arial"/>
                <a:sym typeface="Arial"/>
              </a:defRPr>
            </a:pPr>
          </a:p>
          <a:p>
            <a:pPr marL="297872" indent="-297872" algn="l">
              <a:buSzPct val="150000"/>
              <a:buChar char="•"/>
              <a:defRPr b="1" sz="4500">
                <a:latin typeface="Arial"/>
                <a:ea typeface="Arial"/>
                <a:cs typeface="Arial"/>
                <a:sym typeface="Arial"/>
              </a:defRPr>
            </a:pPr>
            <a:r>
              <a:t>Economic Resilience</a:t>
            </a:r>
          </a:p>
          <a:p>
            <a:pPr algn="l">
              <a:defRPr b="1" sz="4500">
                <a:latin typeface="Arial"/>
                <a:ea typeface="Arial"/>
                <a:cs typeface="Arial"/>
                <a:sym typeface="Arial"/>
              </a:defRPr>
            </a:pPr>
          </a:p>
          <a:p>
            <a:pPr marL="297872" indent="-297872" algn="l">
              <a:buSzPct val="150000"/>
              <a:buChar char="•"/>
              <a:defRPr b="1" sz="4500">
                <a:latin typeface="Arial"/>
                <a:ea typeface="Arial"/>
                <a:cs typeface="Arial"/>
                <a:sym typeface="Arial"/>
              </a:defRPr>
            </a:pPr>
            <a:r>
              <a:t>Energy Transformation</a:t>
            </a:r>
          </a:p>
        </p:txBody>
      </p:sp>
      <p:sp>
        <p:nvSpPr>
          <p:cNvPr id="186" name="Six Thematic Areas/Working Groups"/>
          <p:cNvSpPr txBox="1"/>
          <p:nvPr/>
        </p:nvSpPr>
        <p:spPr>
          <a:xfrm>
            <a:off x="3167942" y="1735945"/>
            <a:ext cx="11088515" cy="81742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5000" u="sng">
                <a:solidFill>
                  <a:srgbClr val="0433FF"/>
                </a:solidFill>
                <a:latin typeface="Arial"/>
                <a:ea typeface="Arial"/>
                <a:cs typeface="Arial"/>
                <a:sym typeface="Arial"/>
              </a:defRPr>
            </a:lvl1pPr>
          </a:lstStyle>
          <a:p>
            <a:pPr/>
            <a:r>
              <a:t>Six Thematic Areas/Working Groups</a:t>
            </a:r>
          </a:p>
        </p:txBody>
      </p:sp>
      <p:pic>
        <p:nvPicPr>
          <p:cNvPr id="187" name="Image" descr="Image"/>
          <p:cNvPicPr>
            <a:picLocks noChangeAspect="1"/>
          </p:cNvPicPr>
          <p:nvPr/>
        </p:nvPicPr>
        <p:blipFill>
          <a:blip r:embed="rId2">
            <a:extLst/>
          </a:blip>
          <a:stretch>
            <a:fillRect/>
          </a:stretch>
        </p:blipFill>
        <p:spPr>
          <a:xfrm>
            <a:off x="13559359" y="6301886"/>
            <a:ext cx="7845137" cy="5883852"/>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9" name="CAP Guiding Values"/>
          <p:cNvSpPr txBox="1"/>
          <p:nvPr/>
        </p:nvSpPr>
        <p:spPr>
          <a:xfrm>
            <a:off x="4445059" y="2119625"/>
            <a:ext cx="7010283" cy="8915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5500">
                <a:solidFill>
                  <a:srgbClr val="0433FF"/>
                </a:solidFill>
                <a:latin typeface="Arial"/>
                <a:ea typeface="Arial"/>
                <a:cs typeface="Arial"/>
                <a:sym typeface="Arial"/>
              </a:defRPr>
            </a:lvl1pPr>
          </a:lstStyle>
          <a:p>
            <a:pPr/>
            <a:r>
              <a:t>CAP Guiding Values </a:t>
            </a:r>
          </a:p>
        </p:txBody>
      </p:sp>
      <p:sp>
        <p:nvSpPr>
          <p:cNvPr id="190" name="Healthy Natural Resources…"/>
          <p:cNvSpPr txBox="1"/>
          <p:nvPr/>
        </p:nvSpPr>
        <p:spPr>
          <a:xfrm>
            <a:off x="3575062" y="4424217"/>
            <a:ext cx="8750276" cy="61375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297872" indent="-297872" algn="l">
              <a:buSzPct val="150000"/>
              <a:buChar char="•"/>
              <a:defRPr b="1" sz="5000">
                <a:latin typeface="Arial"/>
                <a:ea typeface="Arial"/>
                <a:cs typeface="Arial"/>
                <a:sym typeface="Arial"/>
              </a:defRPr>
            </a:pPr>
            <a:r>
              <a:t>Healthy Natural Resources</a:t>
            </a:r>
          </a:p>
          <a:p>
            <a:pPr algn="l">
              <a:defRPr b="1" sz="5000">
                <a:latin typeface="Arial"/>
                <a:ea typeface="Arial"/>
                <a:cs typeface="Arial"/>
                <a:sym typeface="Arial"/>
              </a:defRPr>
            </a:pPr>
          </a:p>
          <a:p>
            <a:pPr marL="297872" indent="-297872" algn="l">
              <a:buSzPct val="150000"/>
              <a:buChar char="•"/>
              <a:defRPr b="1" sz="5000">
                <a:latin typeface="Arial"/>
                <a:ea typeface="Arial"/>
                <a:cs typeface="Arial"/>
                <a:sym typeface="Arial"/>
              </a:defRPr>
            </a:pPr>
            <a:r>
              <a:t>Equity and Inclusion</a:t>
            </a:r>
          </a:p>
          <a:p>
            <a:pPr algn="l">
              <a:defRPr b="1" sz="5000">
                <a:latin typeface="Arial"/>
                <a:ea typeface="Arial"/>
                <a:cs typeface="Arial"/>
                <a:sym typeface="Arial"/>
              </a:defRPr>
            </a:pPr>
          </a:p>
          <a:p>
            <a:pPr marL="297872" indent="-297872" algn="l">
              <a:buSzPct val="150000"/>
              <a:buChar char="•"/>
              <a:defRPr b="1" sz="5000">
                <a:latin typeface="Arial"/>
                <a:ea typeface="Arial"/>
                <a:cs typeface="Arial"/>
                <a:sym typeface="Arial"/>
              </a:defRPr>
            </a:pPr>
            <a:r>
              <a:t>Community Collaboration</a:t>
            </a:r>
          </a:p>
          <a:p>
            <a:pPr algn="l">
              <a:defRPr b="1" sz="5000">
                <a:latin typeface="Arial"/>
                <a:ea typeface="Arial"/>
                <a:cs typeface="Arial"/>
                <a:sym typeface="Arial"/>
              </a:defRPr>
            </a:pPr>
          </a:p>
          <a:p>
            <a:pPr marL="297872" indent="-297872" algn="l">
              <a:buSzPct val="150000"/>
              <a:buChar char="•"/>
              <a:defRPr b="1" sz="5000">
                <a:latin typeface="Arial"/>
                <a:ea typeface="Arial"/>
                <a:cs typeface="Arial"/>
                <a:sym typeface="Arial"/>
              </a:defRPr>
            </a:pPr>
            <a:r>
              <a:t>Resilience</a:t>
            </a:r>
          </a:p>
          <a:p>
            <a:pPr algn="l">
              <a:defRPr b="1" sz="5000">
                <a:latin typeface="Arial"/>
                <a:ea typeface="Arial"/>
                <a:cs typeface="Arial"/>
                <a:sym typeface="Arial"/>
              </a:defRPr>
            </a:pPr>
          </a:p>
          <a:p>
            <a:pPr marL="297872" indent="-297872" algn="l">
              <a:buSzPct val="150000"/>
              <a:buChar char="•"/>
              <a:defRPr b="1" sz="5000">
                <a:latin typeface="Arial"/>
                <a:ea typeface="Arial"/>
                <a:cs typeface="Arial"/>
                <a:sym typeface="Arial"/>
              </a:defRPr>
            </a:pPr>
            <a:r>
              <a:t>Local Action</a:t>
            </a:r>
          </a:p>
        </p:txBody>
      </p:sp>
      <p:pic>
        <p:nvPicPr>
          <p:cNvPr id="191" name="Image" descr="Image"/>
          <p:cNvPicPr>
            <a:picLocks noChangeAspect="1"/>
          </p:cNvPicPr>
          <p:nvPr/>
        </p:nvPicPr>
        <p:blipFill>
          <a:blip r:embed="rId2">
            <a:extLst/>
          </a:blip>
          <a:stretch>
            <a:fillRect/>
          </a:stretch>
        </p:blipFill>
        <p:spPr>
          <a:xfrm>
            <a:off x="13382490" y="3599751"/>
            <a:ext cx="8750276" cy="6631070"/>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3" name="Public Health…"/>
          <p:cNvSpPr txBox="1"/>
          <p:nvPr/>
        </p:nvSpPr>
        <p:spPr>
          <a:xfrm>
            <a:off x="9698673" y="5682945"/>
            <a:ext cx="12599399" cy="193576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4500">
                <a:solidFill>
                  <a:srgbClr val="0433FF"/>
                </a:solidFill>
                <a:latin typeface="Arial"/>
                <a:ea typeface="Arial"/>
                <a:cs typeface="Arial"/>
                <a:sym typeface="Arial"/>
              </a:defRPr>
            </a:pPr>
            <a:r>
              <a:t>Public Health </a:t>
            </a:r>
          </a:p>
          <a:p>
            <a:pPr>
              <a:defRPr sz="4500">
                <a:latin typeface="Arial"/>
                <a:ea typeface="Arial"/>
                <a:cs typeface="Arial"/>
                <a:sym typeface="Arial"/>
              </a:defRPr>
            </a:pPr>
            <a:r>
              <a:t>Protect and improve public health and well-being </a:t>
            </a:r>
          </a:p>
          <a:p>
            <a:pPr>
              <a:defRPr sz="4500">
                <a:latin typeface="Arial"/>
                <a:ea typeface="Arial"/>
                <a:cs typeface="Arial"/>
                <a:sym typeface="Arial"/>
              </a:defRPr>
            </a:pPr>
            <a:r>
              <a:t>of people due to climate change impacts</a:t>
            </a:r>
          </a:p>
        </p:txBody>
      </p:sp>
      <p:sp>
        <p:nvSpPr>
          <p:cNvPr id="194" name="Public Safety…"/>
          <p:cNvSpPr txBox="1"/>
          <p:nvPr/>
        </p:nvSpPr>
        <p:spPr>
          <a:xfrm>
            <a:off x="9506756" y="8376342"/>
            <a:ext cx="13338833" cy="19357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1" sz="4500">
                <a:solidFill>
                  <a:srgbClr val="0433FF"/>
                </a:solidFill>
                <a:latin typeface="Arial"/>
                <a:ea typeface="Arial"/>
                <a:cs typeface="Arial"/>
                <a:sym typeface="Arial"/>
              </a:defRPr>
            </a:pPr>
            <a:r>
              <a:t>Public Safety</a:t>
            </a:r>
          </a:p>
          <a:p>
            <a:pPr>
              <a:defRPr sz="4500">
                <a:latin typeface="Arial"/>
                <a:ea typeface="Arial"/>
                <a:cs typeface="Arial"/>
                <a:sym typeface="Arial"/>
              </a:defRPr>
            </a:pPr>
            <a:r>
              <a:t>Protect and safeguard the community before, during, and after extreme weather events</a:t>
            </a:r>
          </a:p>
        </p:txBody>
      </p:sp>
      <p:sp>
        <p:nvSpPr>
          <p:cNvPr id="195" name="Public Health and Safety…"/>
          <p:cNvSpPr txBox="1"/>
          <p:nvPr/>
        </p:nvSpPr>
        <p:spPr>
          <a:xfrm>
            <a:off x="11309083" y="2909467"/>
            <a:ext cx="9734179" cy="14824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5000" u="sng">
                <a:solidFill>
                  <a:srgbClr val="0433FF"/>
                </a:solidFill>
                <a:latin typeface="Arial"/>
                <a:ea typeface="Arial"/>
                <a:cs typeface="Arial"/>
                <a:sym typeface="Arial"/>
              </a:defRPr>
            </a:pPr>
            <a:r>
              <a:t>Public Health and Safety</a:t>
            </a:r>
          </a:p>
          <a:p>
            <a:pPr>
              <a:defRPr b="1" sz="5000" u="sng">
                <a:solidFill>
                  <a:srgbClr val="0433FF"/>
                </a:solidFill>
                <a:latin typeface="Arial"/>
                <a:ea typeface="Arial"/>
                <a:cs typeface="Arial"/>
                <a:sym typeface="Arial"/>
              </a:defRPr>
            </a:pPr>
            <a:r>
              <a:t>Thematic Working Group Focus</a:t>
            </a:r>
          </a:p>
        </p:txBody>
      </p:sp>
      <p:pic>
        <p:nvPicPr>
          <p:cNvPr id="196" name="Image" descr="Image"/>
          <p:cNvPicPr>
            <a:picLocks noChangeAspect="1"/>
          </p:cNvPicPr>
          <p:nvPr/>
        </p:nvPicPr>
        <p:blipFill>
          <a:blip r:embed="rId2">
            <a:extLst/>
          </a:blip>
          <a:stretch>
            <a:fillRect/>
          </a:stretch>
        </p:blipFill>
        <p:spPr>
          <a:xfrm>
            <a:off x="2922809" y="1372764"/>
            <a:ext cx="5114085" cy="5114085"/>
          </a:xfrm>
          <a:prstGeom prst="rect">
            <a:avLst/>
          </a:prstGeom>
          <a:ln w="12700">
            <a:miter lim="400000"/>
          </a:ln>
        </p:spPr>
      </p:pic>
      <p:pic>
        <p:nvPicPr>
          <p:cNvPr id="197" name="Image" descr="Image"/>
          <p:cNvPicPr>
            <a:picLocks noChangeAspect="1"/>
          </p:cNvPicPr>
          <p:nvPr/>
        </p:nvPicPr>
        <p:blipFill>
          <a:blip r:embed="rId3">
            <a:extLst/>
          </a:blip>
          <a:stretch>
            <a:fillRect/>
          </a:stretch>
        </p:blipFill>
        <p:spPr>
          <a:xfrm>
            <a:off x="2717800" y="7681186"/>
            <a:ext cx="5987527" cy="4490645"/>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9" name="Public Health and Safety…"/>
          <p:cNvSpPr txBox="1"/>
          <p:nvPr/>
        </p:nvSpPr>
        <p:spPr>
          <a:xfrm>
            <a:off x="4142934" y="871119"/>
            <a:ext cx="16098132" cy="229757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5000">
                <a:solidFill>
                  <a:srgbClr val="0433FF"/>
                </a:solidFill>
                <a:latin typeface="Arial"/>
                <a:ea typeface="Arial"/>
                <a:cs typeface="Arial"/>
                <a:sym typeface="Arial"/>
              </a:defRPr>
            </a:pPr>
            <a:r>
              <a:t>Public Health and Safety </a:t>
            </a:r>
          </a:p>
          <a:p>
            <a:pPr>
              <a:defRPr b="1" sz="5000">
                <a:solidFill>
                  <a:srgbClr val="0433FF"/>
                </a:solidFill>
                <a:latin typeface="Arial"/>
                <a:ea typeface="Arial"/>
                <a:cs typeface="Arial"/>
                <a:sym typeface="Arial"/>
              </a:defRPr>
            </a:pPr>
            <a:r>
              <a:t>Main Local Climate Change Impacts to </a:t>
            </a:r>
            <a:r>
              <a:rPr u="sng"/>
              <a:t>Public Health </a:t>
            </a:r>
          </a:p>
          <a:p>
            <a:pPr/>
          </a:p>
        </p:txBody>
      </p:sp>
      <p:sp>
        <p:nvSpPr>
          <p:cNvPr id="200" name="Text"/>
          <p:cNvSpPr txBox="1"/>
          <p:nvPr/>
        </p:nvSpPr>
        <p:spPr>
          <a:xfrm>
            <a:off x="4244916" y="-4920720"/>
            <a:ext cx="744018" cy="555753"/>
          </a:xfrm>
          <a:prstGeom prst="rect">
            <a:avLst/>
          </a:prstGeom>
          <a:ln w="12700">
            <a:miter lim="400000"/>
          </a:ln>
        </p:spPr>
        <p:txBody>
          <a:bodyPr wrap="none" lIns="50800" tIns="50800" rIns="50800" bIns="50800" anchor="ctr">
            <a:spAutoFit/>
          </a:bodyPr>
          <a:lstStyle/>
          <a:p>
            <a:pPr/>
          </a:p>
        </p:txBody>
      </p:sp>
      <p:sp>
        <p:nvSpPr>
          <p:cNvPr id="201" name="Increased heat related illness (e.g., heat stroke, cardiovascular disease) with higher temperatures placing stress on people working and recreating outdoors. Heat stress on vulnerable populations such as the elderly and those without air conditioning"/>
          <p:cNvSpPr txBox="1"/>
          <p:nvPr/>
        </p:nvSpPr>
        <p:spPr>
          <a:xfrm>
            <a:off x="2488925" y="3685835"/>
            <a:ext cx="18847350" cy="175434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297872" indent="-297872" algn="l">
              <a:buSzPct val="150000"/>
              <a:buChar char="•"/>
              <a:defRPr b="1" sz="4000">
                <a:latin typeface="Helvetica Neue"/>
                <a:ea typeface="Helvetica Neue"/>
                <a:cs typeface="Helvetica Neue"/>
                <a:sym typeface="Helvetica Neue"/>
              </a:defRPr>
            </a:pPr>
            <a:r>
              <a:rPr>
                <a:latin typeface="Calibri"/>
                <a:ea typeface="Calibri"/>
                <a:cs typeface="Calibri"/>
                <a:sym typeface="Calibri"/>
              </a:rPr>
              <a:t>I</a:t>
            </a:r>
            <a:r>
              <a:rPr u="sng">
                <a:solidFill>
                  <a:srgbClr val="0433FF"/>
                </a:solidFill>
                <a:latin typeface="Calibri"/>
                <a:ea typeface="Calibri"/>
                <a:cs typeface="Calibri"/>
                <a:sym typeface="Calibri"/>
              </a:rPr>
              <a:t>ncreased heat related illness </a:t>
            </a:r>
            <a:r>
              <a:rPr b="0">
                <a:latin typeface="Calibri"/>
                <a:ea typeface="Calibri"/>
                <a:cs typeface="Calibri"/>
                <a:sym typeface="Calibri"/>
              </a:rPr>
              <a:t>(e.g., heat stroke, cardiovascular disease) with higher temperatures placing stress on people working and recreating outdoors. Heat stress on vulnerable populations such as the elderly and those without air conditioning</a:t>
            </a:r>
          </a:p>
        </p:txBody>
      </p:sp>
      <p:sp>
        <p:nvSpPr>
          <p:cNvPr id="202" name="Increased respiratory illness such as pollen, mold and wildfire smoke, increase with higher temperatures, as heat/rain events become more extreme"/>
          <p:cNvSpPr txBox="1"/>
          <p:nvPr/>
        </p:nvSpPr>
        <p:spPr>
          <a:xfrm>
            <a:off x="1993668" y="6379392"/>
            <a:ext cx="17297863" cy="11830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marL="843972" indent="-297872" algn="l">
              <a:buSzPct val="150000"/>
              <a:buChar char="•"/>
              <a:defRPr b="1" sz="4000">
                <a:latin typeface="Calibri"/>
                <a:ea typeface="Calibri"/>
                <a:cs typeface="Calibri"/>
                <a:sym typeface="Calibri"/>
              </a:defRPr>
            </a:pPr>
            <a:r>
              <a:rPr>
                <a:solidFill>
                  <a:srgbClr val="0433FF"/>
                </a:solidFill>
              </a:rPr>
              <a:t>Increased respiratory illness </a:t>
            </a:r>
            <a:r>
              <a:rPr b="0"/>
              <a:t>such as pollen, mold and wildfire smoke, increase with higher temperatures, as heat/rain events become more extreme</a:t>
            </a:r>
          </a:p>
        </p:txBody>
      </p:sp>
      <p:sp>
        <p:nvSpPr>
          <p:cNvPr id="203" name="Increased vector-borne disease due to increased tick and mosquito populations with increased air temperatures, drought, extreme rain"/>
          <p:cNvSpPr txBox="1"/>
          <p:nvPr/>
        </p:nvSpPr>
        <p:spPr>
          <a:xfrm>
            <a:off x="2574305" y="10144520"/>
            <a:ext cx="14961970" cy="11830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297872" indent="-297872" algn="l">
              <a:buSzPct val="150000"/>
              <a:buChar char="•"/>
              <a:defRPr b="1" sz="4000">
                <a:latin typeface="Calibri"/>
                <a:ea typeface="Calibri"/>
                <a:cs typeface="Calibri"/>
                <a:sym typeface="Calibri"/>
              </a:defRPr>
            </a:pPr>
            <a:r>
              <a:rPr>
                <a:solidFill>
                  <a:srgbClr val="0433FF"/>
                </a:solidFill>
              </a:rPr>
              <a:t>Increased vector-borne disease </a:t>
            </a:r>
            <a:r>
              <a:rPr b="0"/>
              <a:t>due to increased tick and mosquito populations with increased air temperatures, drought, extreme rain</a:t>
            </a:r>
          </a:p>
        </p:txBody>
      </p:sp>
      <p:sp>
        <p:nvSpPr>
          <p:cNvPr id="204" name="Increased mental illness including stress and anxiety from extreme events that cause injury, loss of property/security, displacement, or death"/>
          <p:cNvSpPr txBox="1"/>
          <p:nvPr/>
        </p:nvSpPr>
        <p:spPr>
          <a:xfrm>
            <a:off x="2564082" y="8404776"/>
            <a:ext cx="17297863" cy="11830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297872" indent="-297872" algn="l">
              <a:buSzPct val="150000"/>
              <a:buChar char="•"/>
              <a:defRPr b="1" sz="4000">
                <a:latin typeface="Calibri"/>
                <a:ea typeface="Calibri"/>
                <a:cs typeface="Calibri"/>
                <a:sym typeface="Calibri"/>
              </a:defRPr>
            </a:pPr>
            <a:r>
              <a:rPr>
                <a:solidFill>
                  <a:srgbClr val="0433FF"/>
                </a:solidFill>
              </a:rPr>
              <a:t>Increased mental illness</a:t>
            </a:r>
            <a:r>
              <a:t> </a:t>
            </a:r>
            <a:r>
              <a:rPr b="0"/>
              <a:t>including stress and anxiety from extreme events that cause injury, loss of property/security, displacement, or death</a:t>
            </a:r>
          </a:p>
        </p:txBody>
      </p:sp>
      <p:pic>
        <p:nvPicPr>
          <p:cNvPr id="205" name="Image" descr="Image"/>
          <p:cNvPicPr>
            <a:picLocks noChangeAspect="1"/>
          </p:cNvPicPr>
          <p:nvPr/>
        </p:nvPicPr>
        <p:blipFill>
          <a:blip r:embed="rId2">
            <a:extLst/>
          </a:blip>
          <a:stretch>
            <a:fillRect/>
          </a:stretch>
        </p:blipFill>
        <p:spPr>
          <a:xfrm>
            <a:off x="17909063" y="9131409"/>
            <a:ext cx="5430637" cy="3818417"/>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23_ClassicWhite">
  <a:themeElements>
    <a:clrScheme name="23_ClassicWhite">
      <a:dk1>
        <a:srgbClr val="000000"/>
      </a:dk1>
      <a:lt1>
        <a:srgbClr val="FFFFFF"/>
      </a:lt1>
      <a:dk2>
        <a:srgbClr val="5E5E5E"/>
      </a:dk2>
      <a:lt2>
        <a:srgbClr val="D5D5D5"/>
      </a:lt2>
      <a:accent1>
        <a:srgbClr val="3E74D1"/>
      </a:accent1>
      <a:accent2>
        <a:srgbClr val="33C5B9"/>
      </a:accent2>
      <a:accent3>
        <a:srgbClr val="45B53C"/>
      </a:accent3>
      <a:accent4>
        <a:srgbClr val="FFBD16"/>
      </a:accent4>
      <a:accent5>
        <a:srgbClr val="E22146"/>
      </a:accent5>
      <a:accent6>
        <a:srgbClr val="836BB7"/>
      </a:accent6>
      <a:hlink>
        <a:srgbClr val="0000FF"/>
      </a:hlink>
      <a:folHlink>
        <a:srgbClr val="FF00FF"/>
      </a:folHlink>
    </a:clrScheme>
    <a:fontScheme name="23_ClassicWhite">
      <a:majorFont>
        <a:latin typeface="Canela Bold"/>
        <a:ea typeface="Canela Bold"/>
        <a:cs typeface="Canela Bold"/>
      </a:majorFont>
      <a:minorFont>
        <a:latin typeface="Canela Bold"/>
        <a:ea typeface="Canela Bold"/>
        <a:cs typeface="Canela Bold"/>
      </a:minorFont>
    </a:fontScheme>
    <a:fmtScheme name="23_Clas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11303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Graphik"/>
            <a:ea typeface="Graphik"/>
            <a:cs typeface="Graphik"/>
            <a:sym typeface="Graphik"/>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400" rtl="0" fontAlgn="auto" latinLnBrk="0" hangingPunct="0">
          <a:lnSpc>
            <a:spcPct val="9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Canela Text Regular"/>
            <a:ea typeface="Canela Text Regular"/>
            <a:cs typeface="Canela Text Regular"/>
            <a:sym typeface="Canela Text Regular"/>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3_ClassicWhite">
  <a:themeElements>
    <a:clrScheme name="23_ClassicWhite">
      <a:dk1>
        <a:srgbClr val="000000"/>
      </a:dk1>
      <a:lt1>
        <a:srgbClr val="FFFFFF"/>
      </a:lt1>
      <a:dk2>
        <a:srgbClr val="5E5E5E"/>
      </a:dk2>
      <a:lt2>
        <a:srgbClr val="D5D5D5"/>
      </a:lt2>
      <a:accent1>
        <a:srgbClr val="3E74D1"/>
      </a:accent1>
      <a:accent2>
        <a:srgbClr val="33C5B9"/>
      </a:accent2>
      <a:accent3>
        <a:srgbClr val="45B53C"/>
      </a:accent3>
      <a:accent4>
        <a:srgbClr val="FFBD16"/>
      </a:accent4>
      <a:accent5>
        <a:srgbClr val="E22146"/>
      </a:accent5>
      <a:accent6>
        <a:srgbClr val="836BB7"/>
      </a:accent6>
      <a:hlink>
        <a:srgbClr val="0000FF"/>
      </a:hlink>
      <a:folHlink>
        <a:srgbClr val="FF00FF"/>
      </a:folHlink>
    </a:clrScheme>
    <a:fontScheme name="23_ClassicWhite">
      <a:majorFont>
        <a:latin typeface="Canela Bold"/>
        <a:ea typeface="Canela Bold"/>
        <a:cs typeface="Canela Bold"/>
      </a:majorFont>
      <a:minorFont>
        <a:latin typeface="Canela Bold"/>
        <a:ea typeface="Canela Bold"/>
        <a:cs typeface="Canela Bold"/>
      </a:minorFont>
    </a:fontScheme>
    <a:fmtScheme name="23_Clas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11303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Graphik"/>
            <a:ea typeface="Graphik"/>
            <a:cs typeface="Graphik"/>
            <a:sym typeface="Graphik"/>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400" rtl="0" fontAlgn="auto" latinLnBrk="0" hangingPunct="0">
          <a:lnSpc>
            <a:spcPct val="9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Canela Text Regular"/>
            <a:ea typeface="Canela Text Regular"/>
            <a:cs typeface="Canela Text Regular"/>
            <a:sym typeface="Canela Text Regular"/>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