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383" r:id="rId3"/>
    <p:sldId id="267" r:id="rId4"/>
    <p:sldId id="258" r:id="rId5"/>
    <p:sldId id="257" r:id="rId6"/>
    <p:sldId id="260" r:id="rId7"/>
    <p:sldId id="261" r:id="rId8"/>
    <p:sldId id="265" r:id="rId9"/>
    <p:sldId id="263" r:id="rId10"/>
    <p:sldId id="268" r:id="rId11"/>
    <p:sldId id="259" r:id="rId12"/>
    <p:sldId id="264" r:id="rId13"/>
    <p:sldId id="384" r:id="rId14"/>
    <p:sldId id="266" r:id="rId1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597"/>
    <a:srgbClr val="E9EBF5"/>
    <a:srgbClr val="0000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114"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96F48F2B-BAD7-4639-BA33-E1B87F196CA1}" type="datetimeFigureOut">
              <a:rPr lang="en-US" smtClean="0"/>
              <a:t>12/15/2022</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C0AD0D80-69C0-44C1-B625-A67D2D8D5D1B}" type="slidenum">
              <a:rPr lang="en-US" smtClean="0"/>
              <a:t>‹#›</a:t>
            </a:fld>
            <a:endParaRPr lang="en-US"/>
          </a:p>
        </p:txBody>
      </p:sp>
    </p:spTree>
    <p:extLst>
      <p:ext uri="{BB962C8B-B14F-4D97-AF65-F5344CB8AC3E}">
        <p14:creationId xmlns:p14="http://schemas.microsoft.com/office/powerpoint/2010/main" val="2508684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D034A7-9452-C54E-A651-2368A59695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1195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D034A7-9452-C54E-A651-2368A59695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3755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9395D-72E9-2DBA-C8FC-575501453F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05E805-3796-B601-3B0D-D246D2992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A951B9-1B7F-715A-7CE1-33233C161BB9}"/>
              </a:ext>
            </a:extLst>
          </p:cNvPr>
          <p:cNvSpPr>
            <a:spLocks noGrp="1"/>
          </p:cNvSpPr>
          <p:nvPr>
            <p:ph type="dt" sz="half" idx="10"/>
          </p:nvPr>
        </p:nvSpPr>
        <p:spPr/>
        <p:txBody>
          <a:bodyPr/>
          <a:lstStyle/>
          <a:p>
            <a:fld id="{7DC015C4-06F8-43CA-9E9C-48E8816C7440}" type="datetimeFigureOut">
              <a:rPr lang="en-US" smtClean="0"/>
              <a:t>12/15/2022</a:t>
            </a:fld>
            <a:endParaRPr lang="en-US" dirty="0"/>
          </a:p>
        </p:txBody>
      </p:sp>
      <p:sp>
        <p:nvSpPr>
          <p:cNvPr id="5" name="Footer Placeholder 4">
            <a:extLst>
              <a:ext uri="{FF2B5EF4-FFF2-40B4-BE49-F238E27FC236}">
                <a16:creationId xmlns:a16="http://schemas.microsoft.com/office/drawing/2014/main" id="{11D58254-DA44-48C1-B768-C2A194AF42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3FBC92-ADCD-869C-7A02-D8D8AB4472B1}"/>
              </a:ext>
            </a:extLst>
          </p:cNvPr>
          <p:cNvSpPr>
            <a:spLocks noGrp="1"/>
          </p:cNvSpPr>
          <p:nvPr>
            <p:ph type="sldNum" sz="quarter" idx="12"/>
          </p:nvPr>
        </p:nvSpPr>
        <p:spPr/>
        <p:txBody>
          <a:bodyPr/>
          <a:lstStyle/>
          <a:p>
            <a:fld id="{B6E97212-9FBC-4E32-82E2-A16AEEDCFAFD}" type="slidenum">
              <a:rPr lang="en-US" smtClean="0"/>
              <a:t>‹#›</a:t>
            </a:fld>
            <a:endParaRPr lang="en-US" dirty="0"/>
          </a:p>
        </p:txBody>
      </p:sp>
    </p:spTree>
    <p:extLst>
      <p:ext uri="{BB962C8B-B14F-4D97-AF65-F5344CB8AC3E}">
        <p14:creationId xmlns:p14="http://schemas.microsoft.com/office/powerpoint/2010/main" val="232162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C65EE-17A2-E41F-FCCF-8F5F514A6E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170664-374B-A972-3C5A-60CA095C2C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102CF2-5E48-270D-43D3-2F10FE66FAE0}"/>
              </a:ext>
            </a:extLst>
          </p:cNvPr>
          <p:cNvSpPr>
            <a:spLocks noGrp="1"/>
          </p:cNvSpPr>
          <p:nvPr>
            <p:ph type="dt" sz="half" idx="10"/>
          </p:nvPr>
        </p:nvSpPr>
        <p:spPr/>
        <p:txBody>
          <a:bodyPr/>
          <a:lstStyle/>
          <a:p>
            <a:fld id="{7DC015C4-06F8-43CA-9E9C-48E8816C7440}" type="datetimeFigureOut">
              <a:rPr lang="en-US" smtClean="0"/>
              <a:t>12/15/2022</a:t>
            </a:fld>
            <a:endParaRPr lang="en-US" dirty="0"/>
          </a:p>
        </p:txBody>
      </p:sp>
      <p:sp>
        <p:nvSpPr>
          <p:cNvPr id="5" name="Footer Placeholder 4">
            <a:extLst>
              <a:ext uri="{FF2B5EF4-FFF2-40B4-BE49-F238E27FC236}">
                <a16:creationId xmlns:a16="http://schemas.microsoft.com/office/drawing/2014/main" id="{1955E5B7-A816-B547-F4FA-0C4F8586FC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E2A850-5523-2D1C-86A7-0050EAC6EFFB}"/>
              </a:ext>
            </a:extLst>
          </p:cNvPr>
          <p:cNvSpPr>
            <a:spLocks noGrp="1"/>
          </p:cNvSpPr>
          <p:nvPr>
            <p:ph type="sldNum" sz="quarter" idx="12"/>
          </p:nvPr>
        </p:nvSpPr>
        <p:spPr/>
        <p:txBody>
          <a:bodyPr/>
          <a:lstStyle/>
          <a:p>
            <a:fld id="{B6E97212-9FBC-4E32-82E2-A16AEEDCFAFD}" type="slidenum">
              <a:rPr lang="en-US" smtClean="0"/>
              <a:t>‹#›</a:t>
            </a:fld>
            <a:endParaRPr lang="en-US" dirty="0"/>
          </a:p>
        </p:txBody>
      </p:sp>
    </p:spTree>
    <p:extLst>
      <p:ext uri="{BB962C8B-B14F-4D97-AF65-F5344CB8AC3E}">
        <p14:creationId xmlns:p14="http://schemas.microsoft.com/office/powerpoint/2010/main" val="77836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0E7682-CBD8-6DE2-6D8F-A073861CB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2D8D49-0231-2713-0F0F-69DFE88941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B62CCA-B7E1-9046-7EF0-9B509902699E}"/>
              </a:ext>
            </a:extLst>
          </p:cNvPr>
          <p:cNvSpPr>
            <a:spLocks noGrp="1"/>
          </p:cNvSpPr>
          <p:nvPr>
            <p:ph type="dt" sz="half" idx="10"/>
          </p:nvPr>
        </p:nvSpPr>
        <p:spPr/>
        <p:txBody>
          <a:bodyPr/>
          <a:lstStyle/>
          <a:p>
            <a:fld id="{7DC015C4-06F8-43CA-9E9C-48E8816C7440}" type="datetimeFigureOut">
              <a:rPr lang="en-US" smtClean="0"/>
              <a:t>12/15/2022</a:t>
            </a:fld>
            <a:endParaRPr lang="en-US" dirty="0"/>
          </a:p>
        </p:txBody>
      </p:sp>
      <p:sp>
        <p:nvSpPr>
          <p:cNvPr id="5" name="Footer Placeholder 4">
            <a:extLst>
              <a:ext uri="{FF2B5EF4-FFF2-40B4-BE49-F238E27FC236}">
                <a16:creationId xmlns:a16="http://schemas.microsoft.com/office/drawing/2014/main" id="{9A03AA5B-7A9C-44D7-43F9-855577178B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8154C0-E2E9-F73F-3698-AFA0AA23B9BD}"/>
              </a:ext>
            </a:extLst>
          </p:cNvPr>
          <p:cNvSpPr>
            <a:spLocks noGrp="1"/>
          </p:cNvSpPr>
          <p:nvPr>
            <p:ph type="sldNum" sz="quarter" idx="12"/>
          </p:nvPr>
        </p:nvSpPr>
        <p:spPr/>
        <p:txBody>
          <a:bodyPr/>
          <a:lstStyle/>
          <a:p>
            <a:fld id="{B6E97212-9FBC-4E32-82E2-A16AEEDCFAFD}" type="slidenum">
              <a:rPr lang="en-US" smtClean="0"/>
              <a:t>‹#›</a:t>
            </a:fld>
            <a:endParaRPr lang="en-US" dirty="0"/>
          </a:p>
        </p:txBody>
      </p:sp>
    </p:spTree>
    <p:extLst>
      <p:ext uri="{BB962C8B-B14F-4D97-AF65-F5344CB8AC3E}">
        <p14:creationId xmlns:p14="http://schemas.microsoft.com/office/powerpoint/2010/main" val="1958502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01FD0-309B-417B-AFE3-453F65B268F4}"/>
              </a:ext>
            </a:extLst>
          </p:cNvPr>
          <p:cNvSpPr>
            <a:spLocks noGrp="1"/>
          </p:cNvSpPr>
          <p:nvPr>
            <p:ph type="ctrTitle" hasCustomPrompt="1"/>
          </p:nvPr>
        </p:nvSpPr>
        <p:spPr>
          <a:xfrm>
            <a:off x="1106424" y="2249424"/>
            <a:ext cx="9522781" cy="1550669"/>
          </a:xfrm>
        </p:spPr>
        <p:txBody>
          <a:bodyPr anchor="b"/>
          <a:lstStyle>
            <a:lvl1pPr algn="l">
              <a:defRPr sz="6000">
                <a:solidFill>
                  <a:schemeClr val="accent2"/>
                </a:solidFill>
              </a:defRPr>
            </a:lvl1pPr>
          </a:lstStyle>
          <a:p>
            <a:r>
              <a:rPr lang="en-US" dirty="0"/>
              <a:t>Click to edit title</a:t>
            </a:r>
          </a:p>
        </p:txBody>
      </p:sp>
      <p:sp>
        <p:nvSpPr>
          <p:cNvPr id="3" name="Subtitle 2">
            <a:extLst>
              <a:ext uri="{FF2B5EF4-FFF2-40B4-BE49-F238E27FC236}">
                <a16:creationId xmlns:a16="http://schemas.microsoft.com/office/drawing/2014/main" id="{F26F3B83-EC52-4BE0-805E-877A8F72778E}"/>
              </a:ext>
            </a:extLst>
          </p:cNvPr>
          <p:cNvSpPr>
            <a:spLocks noGrp="1"/>
          </p:cNvSpPr>
          <p:nvPr>
            <p:ph type="subTitle" idx="1" hasCustomPrompt="1"/>
          </p:nvPr>
        </p:nvSpPr>
        <p:spPr>
          <a:xfrm>
            <a:off x="1106424" y="3884582"/>
            <a:ext cx="9522781" cy="737220"/>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11" name="Text Placeholder 3">
            <a:extLst>
              <a:ext uri="{FF2B5EF4-FFF2-40B4-BE49-F238E27FC236}">
                <a16:creationId xmlns:a16="http://schemas.microsoft.com/office/drawing/2014/main" id="{65779997-ADCC-AF4F-8684-E7F8EE197ED7}"/>
              </a:ext>
            </a:extLst>
          </p:cNvPr>
          <p:cNvSpPr>
            <a:spLocks noGrp="1"/>
          </p:cNvSpPr>
          <p:nvPr>
            <p:ph type="body" sz="half" idx="2" hasCustomPrompt="1"/>
          </p:nvPr>
        </p:nvSpPr>
        <p:spPr>
          <a:xfrm>
            <a:off x="9482328" y="6341806"/>
            <a:ext cx="1832218" cy="243349"/>
          </a:xfrm>
        </p:spPr>
        <p:txBody>
          <a:bodyPr/>
          <a:lstStyle>
            <a:lvl1pPr marL="0" indent="0" algn="r">
              <a:buNone/>
              <a:defRPr sz="1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Month, year</a:t>
            </a:r>
          </a:p>
        </p:txBody>
      </p:sp>
      <p:sp>
        <p:nvSpPr>
          <p:cNvPr id="4" name="Rectangle 3">
            <a:extLst>
              <a:ext uri="{FF2B5EF4-FFF2-40B4-BE49-F238E27FC236}">
                <a16:creationId xmlns:a16="http://schemas.microsoft.com/office/drawing/2014/main" id="{51345AA3-D8B8-E441-B56F-BDC684E64F94}"/>
              </a:ext>
            </a:extLst>
          </p:cNvPr>
          <p:cNvSpPr/>
          <p:nvPr/>
        </p:nvSpPr>
        <p:spPr>
          <a:xfrm>
            <a:off x="0" y="0"/>
            <a:ext cx="374904" cy="6858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7" name="Rectangle 6">
            <a:extLst>
              <a:ext uri="{FF2B5EF4-FFF2-40B4-BE49-F238E27FC236}">
                <a16:creationId xmlns:a16="http://schemas.microsoft.com/office/drawing/2014/main" id="{7AB3647D-36F5-A945-9612-7CA07EEF3DE4}"/>
              </a:ext>
            </a:extLst>
          </p:cNvPr>
          <p:cNvSpPr/>
          <p:nvPr/>
        </p:nvSpPr>
        <p:spPr>
          <a:xfrm>
            <a:off x="11817096" y="0"/>
            <a:ext cx="374904" cy="6858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Tree>
    <p:extLst>
      <p:ext uri="{BB962C8B-B14F-4D97-AF65-F5344CB8AC3E}">
        <p14:creationId xmlns:p14="http://schemas.microsoft.com/office/powerpoint/2010/main" val="3613395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blu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01FD0-309B-417B-AFE3-453F65B268F4}"/>
              </a:ext>
            </a:extLst>
          </p:cNvPr>
          <p:cNvSpPr>
            <a:spLocks noGrp="1"/>
          </p:cNvSpPr>
          <p:nvPr>
            <p:ph type="ctrTitle" hasCustomPrompt="1"/>
          </p:nvPr>
        </p:nvSpPr>
        <p:spPr>
          <a:xfrm>
            <a:off x="1106424" y="2249424"/>
            <a:ext cx="9522781" cy="1550669"/>
          </a:xfrm>
        </p:spPr>
        <p:txBody>
          <a:bodyPr anchor="b"/>
          <a:lstStyle>
            <a:lvl1pPr algn="l">
              <a:defRPr sz="6000">
                <a:solidFill>
                  <a:schemeClr val="bg1"/>
                </a:solidFill>
              </a:defRPr>
            </a:lvl1pPr>
          </a:lstStyle>
          <a:p>
            <a:r>
              <a:rPr lang="en-US" dirty="0"/>
              <a:t>Click to edit title</a:t>
            </a:r>
          </a:p>
        </p:txBody>
      </p:sp>
      <p:sp>
        <p:nvSpPr>
          <p:cNvPr id="3" name="Subtitle 2">
            <a:extLst>
              <a:ext uri="{FF2B5EF4-FFF2-40B4-BE49-F238E27FC236}">
                <a16:creationId xmlns:a16="http://schemas.microsoft.com/office/drawing/2014/main" id="{F26F3B83-EC52-4BE0-805E-877A8F72778E}"/>
              </a:ext>
            </a:extLst>
          </p:cNvPr>
          <p:cNvSpPr>
            <a:spLocks noGrp="1"/>
          </p:cNvSpPr>
          <p:nvPr>
            <p:ph type="subTitle" idx="1" hasCustomPrompt="1"/>
          </p:nvPr>
        </p:nvSpPr>
        <p:spPr>
          <a:xfrm>
            <a:off x="1106424" y="3886200"/>
            <a:ext cx="9522781" cy="73722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8" name="Text Placeholder 3">
            <a:extLst>
              <a:ext uri="{FF2B5EF4-FFF2-40B4-BE49-F238E27FC236}">
                <a16:creationId xmlns:a16="http://schemas.microsoft.com/office/drawing/2014/main" id="{6B46CE3A-E03C-C645-9545-4C4442178AEF}"/>
              </a:ext>
            </a:extLst>
          </p:cNvPr>
          <p:cNvSpPr>
            <a:spLocks noGrp="1"/>
          </p:cNvSpPr>
          <p:nvPr>
            <p:ph type="body" sz="half" idx="2" hasCustomPrompt="1"/>
          </p:nvPr>
        </p:nvSpPr>
        <p:spPr>
          <a:xfrm>
            <a:off x="9482328" y="6341806"/>
            <a:ext cx="1832218" cy="243349"/>
          </a:xfrm>
        </p:spPr>
        <p:txBody>
          <a:bodyPr/>
          <a:lstStyle>
            <a:lvl1pPr marL="0" indent="0" algn="r">
              <a:buNone/>
              <a:defRPr sz="14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Month, year</a:t>
            </a:r>
          </a:p>
        </p:txBody>
      </p:sp>
      <p:sp>
        <p:nvSpPr>
          <p:cNvPr id="6" name="Rectangle 5">
            <a:extLst>
              <a:ext uri="{FF2B5EF4-FFF2-40B4-BE49-F238E27FC236}">
                <a16:creationId xmlns:a16="http://schemas.microsoft.com/office/drawing/2014/main" id="{C0D97656-D6AA-A04E-B486-F7D141F057C3}"/>
              </a:ext>
            </a:extLst>
          </p:cNvPr>
          <p:cNvSpPr/>
          <p:nvPr/>
        </p:nvSpPr>
        <p:spPr>
          <a:xfrm>
            <a:off x="0" y="0"/>
            <a:ext cx="374904" cy="6858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7" name="Rectangle 6">
            <a:extLst>
              <a:ext uri="{FF2B5EF4-FFF2-40B4-BE49-F238E27FC236}">
                <a16:creationId xmlns:a16="http://schemas.microsoft.com/office/drawing/2014/main" id="{3986EA6C-D7A0-9848-9E81-AAA48FFE2DB6}"/>
              </a:ext>
            </a:extLst>
          </p:cNvPr>
          <p:cNvSpPr/>
          <p:nvPr/>
        </p:nvSpPr>
        <p:spPr>
          <a:xfrm>
            <a:off x="11817096" y="0"/>
            <a:ext cx="374904" cy="6858000"/>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pic>
        <p:nvPicPr>
          <p:cNvPr id="9" name="Graphic 8">
            <a:extLst>
              <a:ext uri="{FF2B5EF4-FFF2-40B4-BE49-F238E27FC236}">
                <a16:creationId xmlns:a16="http://schemas.microsoft.com/office/drawing/2014/main" id="{3043EEB4-511F-414F-B0D6-0D534A8148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6424" y="6340264"/>
            <a:ext cx="1755012" cy="243349"/>
          </a:xfrm>
          <a:prstGeom prst="rect">
            <a:avLst/>
          </a:prstGeom>
        </p:spPr>
      </p:pic>
      <p:pic>
        <p:nvPicPr>
          <p:cNvPr id="10" name="Picture 9">
            <a:extLst>
              <a:ext uri="{FF2B5EF4-FFF2-40B4-BE49-F238E27FC236}">
                <a16:creationId xmlns:a16="http://schemas.microsoft.com/office/drawing/2014/main" id="{B5BF028C-6A54-487A-8A38-8EC0528682C5}"/>
              </a:ext>
            </a:extLst>
          </p:cNvPr>
          <p:cNvPicPr>
            <a:picLocks noChangeAspect="1"/>
          </p:cNvPicPr>
          <p:nvPr userDrawn="1"/>
        </p:nvPicPr>
        <p:blipFill>
          <a:blip r:embed="rId4"/>
          <a:stretch/>
        </p:blipFill>
        <p:spPr>
          <a:xfrm>
            <a:off x="1106424" y="712411"/>
            <a:ext cx="2335756" cy="1167879"/>
          </a:xfrm>
          <a:prstGeom prst="rect">
            <a:avLst/>
          </a:prstGeom>
        </p:spPr>
      </p:pic>
      <p:sp>
        <p:nvSpPr>
          <p:cNvPr id="11" name="TextBox 10">
            <a:extLst>
              <a:ext uri="{FF2B5EF4-FFF2-40B4-BE49-F238E27FC236}">
                <a16:creationId xmlns:a16="http://schemas.microsoft.com/office/drawing/2014/main" id="{1A83D3C7-2720-4D40-B6BE-0FCC8224C3C6}"/>
              </a:ext>
            </a:extLst>
          </p:cNvPr>
          <p:cNvSpPr txBox="1"/>
          <p:nvPr userDrawn="1"/>
        </p:nvSpPr>
        <p:spPr>
          <a:xfrm>
            <a:off x="5117500" y="6362188"/>
            <a:ext cx="1950650" cy="153888"/>
          </a:xfrm>
          <a:prstGeom prst="rect">
            <a:avLst/>
          </a:prstGeom>
          <a:noFill/>
        </p:spPr>
        <p:txBody>
          <a:bodyPr wrap="square" lIns="0" tIns="0" rIns="0" bIns="0" rtlCol="0">
            <a:spAutoFit/>
          </a:bodyPr>
          <a:lstStyle/>
          <a:p>
            <a:pPr algn="ctr"/>
            <a:r>
              <a:rPr lang="en-US" sz="1000" dirty="0">
                <a:solidFill>
                  <a:schemeClr val="bg1"/>
                </a:solidFill>
              </a:rPr>
              <a:t>Confidential – Internal Use Only </a:t>
            </a:r>
          </a:p>
        </p:txBody>
      </p:sp>
    </p:spTree>
    <p:extLst>
      <p:ext uri="{BB962C8B-B14F-4D97-AF65-F5344CB8AC3E}">
        <p14:creationId xmlns:p14="http://schemas.microsoft.com/office/powerpoint/2010/main" val="101895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light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01FD0-309B-417B-AFE3-453F65B268F4}"/>
              </a:ext>
            </a:extLst>
          </p:cNvPr>
          <p:cNvSpPr>
            <a:spLocks noGrp="1"/>
          </p:cNvSpPr>
          <p:nvPr>
            <p:ph type="ctrTitle" hasCustomPrompt="1"/>
          </p:nvPr>
        </p:nvSpPr>
        <p:spPr>
          <a:xfrm>
            <a:off x="1105929" y="2249424"/>
            <a:ext cx="9522781" cy="1550669"/>
          </a:xfrm>
        </p:spPr>
        <p:txBody>
          <a:bodyPr anchor="b"/>
          <a:lstStyle>
            <a:lvl1pPr algn="l">
              <a:defRPr sz="6000">
                <a:solidFill>
                  <a:schemeClr val="accent2"/>
                </a:solidFill>
              </a:defRPr>
            </a:lvl1pPr>
          </a:lstStyle>
          <a:p>
            <a:r>
              <a:rPr lang="en-US" dirty="0"/>
              <a:t>Click to edit title</a:t>
            </a:r>
          </a:p>
        </p:txBody>
      </p:sp>
      <p:sp>
        <p:nvSpPr>
          <p:cNvPr id="3" name="Subtitle 2">
            <a:extLst>
              <a:ext uri="{FF2B5EF4-FFF2-40B4-BE49-F238E27FC236}">
                <a16:creationId xmlns:a16="http://schemas.microsoft.com/office/drawing/2014/main" id="{F26F3B83-EC52-4BE0-805E-877A8F72778E}"/>
              </a:ext>
            </a:extLst>
          </p:cNvPr>
          <p:cNvSpPr>
            <a:spLocks noGrp="1"/>
          </p:cNvSpPr>
          <p:nvPr>
            <p:ph type="subTitle" idx="1" hasCustomPrompt="1"/>
          </p:nvPr>
        </p:nvSpPr>
        <p:spPr>
          <a:xfrm>
            <a:off x="1105929" y="3886200"/>
            <a:ext cx="9522781" cy="737220"/>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
        <p:nvSpPr>
          <p:cNvPr id="9" name="Vertical Text Placeholder 8">
            <a:extLst>
              <a:ext uri="{FF2B5EF4-FFF2-40B4-BE49-F238E27FC236}">
                <a16:creationId xmlns:a16="http://schemas.microsoft.com/office/drawing/2014/main" id="{3346FF48-86CD-6E49-B03E-1B22E9B1CA4E}"/>
              </a:ext>
            </a:extLst>
          </p:cNvPr>
          <p:cNvSpPr>
            <a:spLocks noGrp="1"/>
          </p:cNvSpPr>
          <p:nvPr>
            <p:ph type="body" orient="vert" sz="quarter" idx="11" hasCustomPrompt="1"/>
          </p:nvPr>
        </p:nvSpPr>
        <p:spPr>
          <a:xfrm>
            <a:off x="11820832" y="0"/>
            <a:ext cx="371168" cy="6858000"/>
          </a:xfrm>
          <a:solidFill>
            <a:schemeClr val="accent1">
              <a:alpha val="60000"/>
            </a:schemeClr>
          </a:solidFill>
        </p:spPr>
        <p:txBody>
          <a:bodyPr vert="eaVert" anchor="ctr"/>
          <a:lstStyle>
            <a:lvl1pPr algn="ctr">
              <a:defRPr sz="1400">
                <a:solidFill>
                  <a:schemeClr val="accent1">
                    <a:alpha val="60000"/>
                  </a:schemeClr>
                </a:solidFill>
              </a:defRPr>
            </a:lvl1pPr>
          </a:lstStyle>
          <a:p>
            <a:pPr lvl="0"/>
            <a:r>
              <a:rPr lang="en-US" dirty="0"/>
              <a:t>Side bar</a:t>
            </a:r>
          </a:p>
        </p:txBody>
      </p:sp>
      <p:sp>
        <p:nvSpPr>
          <p:cNvPr id="10" name="Vertical Text Placeholder 8">
            <a:extLst>
              <a:ext uri="{FF2B5EF4-FFF2-40B4-BE49-F238E27FC236}">
                <a16:creationId xmlns:a16="http://schemas.microsoft.com/office/drawing/2014/main" id="{B5EFC1D6-00AB-7343-B882-93BDE75E2690}"/>
              </a:ext>
            </a:extLst>
          </p:cNvPr>
          <p:cNvSpPr>
            <a:spLocks noGrp="1"/>
          </p:cNvSpPr>
          <p:nvPr>
            <p:ph type="body" orient="vert" sz="quarter" idx="12" hasCustomPrompt="1"/>
          </p:nvPr>
        </p:nvSpPr>
        <p:spPr>
          <a:xfrm>
            <a:off x="0" y="0"/>
            <a:ext cx="371168" cy="6858000"/>
          </a:xfrm>
          <a:solidFill>
            <a:schemeClr val="accent1">
              <a:alpha val="60000"/>
            </a:schemeClr>
          </a:solidFill>
        </p:spPr>
        <p:txBody>
          <a:bodyPr vert="vert270" anchor="ctr"/>
          <a:lstStyle>
            <a:lvl1pPr algn="ctr">
              <a:defRPr sz="1400">
                <a:solidFill>
                  <a:schemeClr val="accent1">
                    <a:alpha val="60000"/>
                  </a:schemeClr>
                </a:solidFill>
              </a:defRPr>
            </a:lvl1pPr>
          </a:lstStyle>
          <a:p>
            <a:pPr lvl="0"/>
            <a:r>
              <a:rPr lang="en-US" dirty="0"/>
              <a:t>Side bar</a:t>
            </a:r>
          </a:p>
        </p:txBody>
      </p:sp>
      <p:sp>
        <p:nvSpPr>
          <p:cNvPr id="13" name="Text Placeholder 3">
            <a:extLst>
              <a:ext uri="{FF2B5EF4-FFF2-40B4-BE49-F238E27FC236}">
                <a16:creationId xmlns:a16="http://schemas.microsoft.com/office/drawing/2014/main" id="{C27B680D-9DF6-4847-A6E2-63D566C692EF}"/>
              </a:ext>
            </a:extLst>
          </p:cNvPr>
          <p:cNvSpPr>
            <a:spLocks noGrp="1"/>
          </p:cNvSpPr>
          <p:nvPr>
            <p:ph type="body" sz="half" idx="2" hasCustomPrompt="1"/>
          </p:nvPr>
        </p:nvSpPr>
        <p:spPr>
          <a:xfrm>
            <a:off x="9483213" y="6317457"/>
            <a:ext cx="1832223" cy="243349"/>
          </a:xfrm>
        </p:spPr>
        <p:txBody>
          <a:bodyPr/>
          <a:lstStyle>
            <a:lvl1pPr marL="0" indent="0" algn="r">
              <a:buNone/>
              <a:defRPr sz="1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Month, year</a:t>
            </a:r>
          </a:p>
        </p:txBody>
      </p:sp>
      <p:pic>
        <p:nvPicPr>
          <p:cNvPr id="11" name="Graphic 10">
            <a:extLst>
              <a:ext uri="{FF2B5EF4-FFF2-40B4-BE49-F238E27FC236}">
                <a16:creationId xmlns:a16="http://schemas.microsoft.com/office/drawing/2014/main" id="{ED8A3E41-C8B3-4441-8E28-9F81652E918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5929" y="6317456"/>
            <a:ext cx="1755020" cy="243350"/>
          </a:xfrm>
          <a:prstGeom prst="rect">
            <a:avLst/>
          </a:prstGeom>
        </p:spPr>
      </p:pic>
      <p:sp>
        <p:nvSpPr>
          <p:cNvPr id="12" name="TextBox 11">
            <a:extLst>
              <a:ext uri="{FF2B5EF4-FFF2-40B4-BE49-F238E27FC236}">
                <a16:creationId xmlns:a16="http://schemas.microsoft.com/office/drawing/2014/main" id="{1917889E-588F-4CC3-B7B6-B070D9110027}"/>
              </a:ext>
            </a:extLst>
          </p:cNvPr>
          <p:cNvSpPr txBox="1"/>
          <p:nvPr userDrawn="1"/>
        </p:nvSpPr>
        <p:spPr>
          <a:xfrm>
            <a:off x="5117500" y="6362188"/>
            <a:ext cx="1950650" cy="153888"/>
          </a:xfrm>
          <a:prstGeom prst="rect">
            <a:avLst/>
          </a:prstGeom>
          <a:noFill/>
        </p:spPr>
        <p:txBody>
          <a:bodyPr wrap="square" lIns="0" tIns="0" rIns="0" bIns="0" rtlCol="0">
            <a:spAutoFit/>
          </a:bodyPr>
          <a:lstStyle/>
          <a:p>
            <a:pPr algn="ctr"/>
            <a:r>
              <a:rPr lang="en-US" sz="1000" dirty="0">
                <a:solidFill>
                  <a:schemeClr val="tx1"/>
                </a:solidFill>
              </a:rPr>
              <a:t>Confidential – Internal Use Only </a:t>
            </a:r>
          </a:p>
        </p:txBody>
      </p:sp>
      <p:pic>
        <p:nvPicPr>
          <p:cNvPr id="14" name="Picture 13">
            <a:extLst>
              <a:ext uri="{FF2B5EF4-FFF2-40B4-BE49-F238E27FC236}">
                <a16:creationId xmlns:a16="http://schemas.microsoft.com/office/drawing/2014/main" id="{01904506-ED83-400A-919C-EDD604790A6C}"/>
              </a:ext>
            </a:extLst>
          </p:cNvPr>
          <p:cNvPicPr>
            <a:picLocks noChangeAspect="1"/>
          </p:cNvPicPr>
          <p:nvPr userDrawn="1"/>
        </p:nvPicPr>
        <p:blipFill>
          <a:blip r:embed="rId4"/>
          <a:stretch/>
        </p:blipFill>
        <p:spPr>
          <a:xfrm>
            <a:off x="1105929" y="712411"/>
            <a:ext cx="2335756" cy="1167879"/>
          </a:xfrm>
          <a:prstGeom prst="rect">
            <a:avLst/>
          </a:prstGeom>
        </p:spPr>
      </p:pic>
    </p:spTree>
    <p:extLst>
      <p:ext uri="{BB962C8B-B14F-4D97-AF65-F5344CB8AC3E}">
        <p14:creationId xmlns:p14="http://schemas.microsoft.com/office/powerpoint/2010/main" val="1230354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36F34-49E0-4A7C-A020-3CF62B0F86C1}"/>
              </a:ext>
            </a:extLst>
          </p:cNvPr>
          <p:cNvSpPr>
            <a:spLocks noGrp="1"/>
          </p:cNvSpPr>
          <p:nvPr>
            <p:ph type="title" hasCustomPrompt="1"/>
          </p:nvPr>
        </p:nvSpPr>
        <p:spPr/>
        <p:txBody>
          <a:bodyPr/>
          <a:lstStyle/>
          <a:p>
            <a:r>
              <a:rPr lang="en-US" dirty="0"/>
              <a:t>Click to edit title</a:t>
            </a:r>
          </a:p>
        </p:txBody>
      </p:sp>
      <p:sp>
        <p:nvSpPr>
          <p:cNvPr id="3" name="Content Placeholder 2">
            <a:extLst>
              <a:ext uri="{FF2B5EF4-FFF2-40B4-BE49-F238E27FC236}">
                <a16:creationId xmlns:a16="http://schemas.microsoft.com/office/drawing/2014/main" id="{426FCD3D-BE75-4AB7-AF91-4934F3ADAA50}"/>
              </a:ext>
            </a:extLst>
          </p:cNvPr>
          <p:cNvSpPr>
            <a:spLocks noGrp="1"/>
          </p:cNvSpPr>
          <p:nvPr>
            <p:ph idx="1" hasCustomPrompt="1"/>
          </p:nvPr>
        </p:nvSpPr>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97355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57C3BE6-2E2A-4A2D-A3F5-C50D273712DB}"/>
              </a:ext>
            </a:extLst>
          </p:cNvPr>
          <p:cNvSpPr>
            <a:spLocks noGrp="1"/>
          </p:cNvSpPr>
          <p:nvPr>
            <p:ph sz="half" idx="2" hasCustomPrompt="1"/>
          </p:nvPr>
        </p:nvSpPr>
        <p:spPr>
          <a:xfrm>
            <a:off x="640079" y="2029842"/>
            <a:ext cx="5184648" cy="3849749"/>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8B75C9D9-E2F8-49F1-974F-B06A783A1E17}"/>
              </a:ext>
            </a:extLst>
          </p:cNvPr>
          <p:cNvSpPr>
            <a:spLocks noGrp="1"/>
          </p:cNvSpPr>
          <p:nvPr>
            <p:ph type="body" idx="1" hasCustomPrompt="1"/>
          </p:nvPr>
        </p:nvSpPr>
        <p:spPr>
          <a:xfrm>
            <a:off x="640079" y="1719072"/>
            <a:ext cx="5184648" cy="310771"/>
          </a:xfrm>
        </p:spPr>
        <p:txBody>
          <a:bodyPr anchor="t"/>
          <a:lstStyle>
            <a:lvl1pPr marL="0" indent="0">
              <a:buNone/>
              <a:defRPr sz="20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Optional headline</a:t>
            </a:r>
          </a:p>
        </p:txBody>
      </p:sp>
      <p:sp>
        <p:nvSpPr>
          <p:cNvPr id="5" name="Text Placeholder 4">
            <a:extLst>
              <a:ext uri="{FF2B5EF4-FFF2-40B4-BE49-F238E27FC236}">
                <a16:creationId xmlns:a16="http://schemas.microsoft.com/office/drawing/2014/main" id="{5B17A10F-FA16-489F-B6F5-AF30FC09B40C}"/>
              </a:ext>
            </a:extLst>
          </p:cNvPr>
          <p:cNvSpPr>
            <a:spLocks noGrp="1"/>
          </p:cNvSpPr>
          <p:nvPr>
            <p:ph type="body" sz="quarter" idx="3" hasCustomPrompt="1"/>
          </p:nvPr>
        </p:nvSpPr>
        <p:spPr>
          <a:xfrm>
            <a:off x="6361112" y="1719072"/>
            <a:ext cx="5183188" cy="310770"/>
          </a:xfrm>
        </p:spPr>
        <p:txBody>
          <a:bodyPr anchor="t"/>
          <a:lstStyle>
            <a:lvl1pPr marL="0" indent="0">
              <a:buNone/>
              <a:defRPr sz="20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Optional headline</a:t>
            </a:r>
          </a:p>
        </p:txBody>
      </p:sp>
      <p:sp>
        <p:nvSpPr>
          <p:cNvPr id="6" name="Content Placeholder 5">
            <a:extLst>
              <a:ext uri="{FF2B5EF4-FFF2-40B4-BE49-F238E27FC236}">
                <a16:creationId xmlns:a16="http://schemas.microsoft.com/office/drawing/2014/main" id="{D28EC26D-D076-400E-AA91-3DB2533CB7BA}"/>
              </a:ext>
            </a:extLst>
          </p:cNvPr>
          <p:cNvSpPr>
            <a:spLocks noGrp="1"/>
          </p:cNvSpPr>
          <p:nvPr>
            <p:ph sz="quarter" idx="4" hasCustomPrompt="1"/>
          </p:nvPr>
        </p:nvSpPr>
        <p:spPr>
          <a:xfrm>
            <a:off x="6361112" y="2029842"/>
            <a:ext cx="5183188" cy="3849748"/>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3EECB684-FDD4-594C-98A0-429D85877AE8}"/>
              </a:ext>
            </a:extLst>
          </p:cNvPr>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55524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C4BC3F-D36A-4333-B1D9-A713B6650EE6}"/>
              </a:ext>
            </a:extLst>
          </p:cNvPr>
          <p:cNvSpPr>
            <a:spLocks noGrp="1"/>
          </p:cNvSpPr>
          <p:nvPr>
            <p:ph sz="half" idx="1" hasCustomPrompt="1"/>
          </p:nvPr>
        </p:nvSpPr>
        <p:spPr>
          <a:xfrm>
            <a:off x="640080" y="1719072"/>
            <a:ext cx="5184648" cy="4151376"/>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AE283BAA-2DD0-4F73-A72D-9AF490563F45}"/>
              </a:ext>
            </a:extLst>
          </p:cNvPr>
          <p:cNvSpPr>
            <a:spLocks noGrp="1"/>
          </p:cNvSpPr>
          <p:nvPr>
            <p:ph sz="half" idx="2" hasCustomPrompt="1"/>
          </p:nvPr>
        </p:nvSpPr>
        <p:spPr>
          <a:xfrm>
            <a:off x="6362700" y="1719072"/>
            <a:ext cx="5184648" cy="4151376"/>
          </a:xfrm>
        </p:spPr>
        <p:txBody>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03718913-5E8E-2E44-862B-D47884C2F901}"/>
              </a:ext>
            </a:extLst>
          </p:cNvPr>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1788073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C4BC3F-D36A-4333-B1D9-A713B6650EE6}"/>
              </a:ext>
            </a:extLst>
          </p:cNvPr>
          <p:cNvSpPr>
            <a:spLocks noGrp="1"/>
          </p:cNvSpPr>
          <p:nvPr>
            <p:ph sz="half" idx="1" hasCustomPrompt="1"/>
          </p:nvPr>
        </p:nvSpPr>
        <p:spPr>
          <a:xfrm>
            <a:off x="640079" y="1719072"/>
            <a:ext cx="3200400" cy="4151376"/>
          </a:xfrm>
        </p:spPr>
        <p:txBody>
          <a:bodyPr/>
          <a:lstStyle>
            <a:lvl1pPr>
              <a:defRPr sz="1800"/>
            </a:lvl1pPr>
            <a:lvl2pPr>
              <a:defRPr sz="1800"/>
            </a:lvl2pPr>
            <a:lvl3pPr>
              <a:defRPr sz="1800"/>
            </a:lvl3pPr>
            <a:lvl4pPr>
              <a:defRPr sz="1800"/>
            </a:lvl4pPr>
            <a:lvl5pPr>
              <a:defRPr sz="18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AE283BAA-2DD0-4F73-A72D-9AF490563F45}"/>
              </a:ext>
            </a:extLst>
          </p:cNvPr>
          <p:cNvSpPr>
            <a:spLocks noGrp="1"/>
          </p:cNvSpPr>
          <p:nvPr>
            <p:ph sz="half" idx="2" hasCustomPrompt="1"/>
          </p:nvPr>
        </p:nvSpPr>
        <p:spPr>
          <a:xfrm>
            <a:off x="4491989" y="1719072"/>
            <a:ext cx="3200400" cy="4151376"/>
          </a:xfrm>
        </p:spPr>
        <p:txBody>
          <a:bodyPr/>
          <a:lstStyle>
            <a:lvl1pPr>
              <a:defRPr sz="1800"/>
            </a:lvl1pPr>
            <a:lvl2pPr>
              <a:defRPr sz="1800"/>
            </a:lvl2pPr>
            <a:lvl3pPr>
              <a:defRPr sz="1800"/>
            </a:lvl3pPr>
            <a:lvl4pPr>
              <a:defRPr sz="1800"/>
            </a:lvl4pPr>
            <a:lvl5pPr>
              <a:defRPr sz="18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E195327D-A4B7-F745-A0BE-0958545B2B09}"/>
              </a:ext>
            </a:extLst>
          </p:cNvPr>
          <p:cNvSpPr>
            <a:spLocks noGrp="1"/>
          </p:cNvSpPr>
          <p:nvPr>
            <p:ph sz="half" idx="10" hasCustomPrompt="1"/>
          </p:nvPr>
        </p:nvSpPr>
        <p:spPr>
          <a:xfrm>
            <a:off x="8343900" y="1719072"/>
            <a:ext cx="3200400" cy="4151376"/>
          </a:xfrm>
        </p:spPr>
        <p:txBody>
          <a:bodyPr/>
          <a:lstStyle>
            <a:lvl1pPr>
              <a:defRPr sz="1800"/>
            </a:lvl1pPr>
            <a:lvl2pPr>
              <a:defRPr sz="1800"/>
            </a:lvl2pPr>
            <a:lvl3pPr>
              <a:defRPr sz="1800"/>
            </a:lvl3pPr>
            <a:lvl4pPr>
              <a:defRPr sz="1800"/>
            </a:lvl4pPr>
            <a:lvl5pPr>
              <a:defRPr sz="18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ECBECED5-E724-994C-A697-E6EB072DB612}"/>
              </a:ext>
            </a:extLst>
          </p:cNvPr>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36134618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chart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C4BC3F-D36A-4333-B1D9-A713B6650EE6}"/>
              </a:ext>
            </a:extLst>
          </p:cNvPr>
          <p:cNvSpPr>
            <a:spLocks noGrp="1"/>
          </p:cNvSpPr>
          <p:nvPr>
            <p:ph sz="half" idx="1" hasCustomPrompt="1"/>
          </p:nvPr>
        </p:nvSpPr>
        <p:spPr>
          <a:xfrm>
            <a:off x="640079" y="2227342"/>
            <a:ext cx="3200400" cy="2670961"/>
          </a:xfrm>
        </p:spPr>
        <p:txBody>
          <a:bodyPr/>
          <a:lstStyle>
            <a:lvl1pPr>
              <a:defRPr sz="1800"/>
            </a:lvl1pPr>
            <a:lvl2pPr>
              <a:defRPr sz="1800"/>
            </a:lvl2pPr>
            <a:lvl3pPr>
              <a:defRPr sz="1800"/>
            </a:lvl3pPr>
            <a:lvl4pPr>
              <a:defRPr sz="1800"/>
            </a:lvl4pPr>
            <a:lvl5pPr>
              <a:defRPr sz="1800"/>
            </a:lvl5pPr>
          </a:lstStyle>
          <a:p>
            <a:pPr lvl="0"/>
            <a:r>
              <a:rPr lang="en-US" dirty="0"/>
              <a:t>Table or chart placeholder</a:t>
            </a:r>
          </a:p>
        </p:txBody>
      </p:sp>
      <p:sp>
        <p:nvSpPr>
          <p:cNvPr id="4" name="Content Placeholder 3">
            <a:extLst>
              <a:ext uri="{FF2B5EF4-FFF2-40B4-BE49-F238E27FC236}">
                <a16:creationId xmlns:a16="http://schemas.microsoft.com/office/drawing/2014/main" id="{AE283BAA-2DD0-4F73-A72D-9AF490563F45}"/>
              </a:ext>
            </a:extLst>
          </p:cNvPr>
          <p:cNvSpPr>
            <a:spLocks noGrp="1"/>
          </p:cNvSpPr>
          <p:nvPr>
            <p:ph sz="half" idx="2" hasCustomPrompt="1"/>
          </p:nvPr>
        </p:nvSpPr>
        <p:spPr>
          <a:xfrm>
            <a:off x="4491990" y="2227342"/>
            <a:ext cx="3200400" cy="2670961"/>
          </a:xfrm>
        </p:spPr>
        <p:txBody>
          <a:bodyPr/>
          <a:lstStyle>
            <a:lvl1pPr>
              <a:defRPr sz="1800"/>
            </a:lvl1pPr>
            <a:lvl2pPr>
              <a:defRPr sz="1800"/>
            </a:lvl2pPr>
            <a:lvl3pPr>
              <a:defRPr sz="1800"/>
            </a:lvl3pPr>
            <a:lvl4pPr>
              <a:defRPr sz="1800"/>
            </a:lvl4pPr>
            <a:lvl5pPr>
              <a:defRPr sz="1800"/>
            </a:lvl5pPr>
          </a:lstStyle>
          <a:p>
            <a:pPr lvl="0"/>
            <a:r>
              <a:rPr lang="en-US" dirty="0"/>
              <a:t>Table or chart placeholder</a:t>
            </a:r>
          </a:p>
        </p:txBody>
      </p:sp>
      <p:sp>
        <p:nvSpPr>
          <p:cNvPr id="7" name="Content Placeholder 3">
            <a:extLst>
              <a:ext uri="{FF2B5EF4-FFF2-40B4-BE49-F238E27FC236}">
                <a16:creationId xmlns:a16="http://schemas.microsoft.com/office/drawing/2014/main" id="{E195327D-A4B7-F745-A0BE-0958545B2B09}"/>
              </a:ext>
            </a:extLst>
          </p:cNvPr>
          <p:cNvSpPr>
            <a:spLocks noGrp="1"/>
          </p:cNvSpPr>
          <p:nvPr>
            <p:ph sz="half" idx="10" hasCustomPrompt="1"/>
          </p:nvPr>
        </p:nvSpPr>
        <p:spPr>
          <a:xfrm>
            <a:off x="8343900" y="2227342"/>
            <a:ext cx="3200400" cy="2670961"/>
          </a:xfrm>
        </p:spPr>
        <p:txBody>
          <a:bodyPr/>
          <a:lstStyle>
            <a:lvl1pPr>
              <a:defRPr sz="1800"/>
            </a:lvl1pPr>
            <a:lvl2pPr>
              <a:defRPr sz="1800"/>
            </a:lvl2pPr>
            <a:lvl3pPr>
              <a:defRPr sz="1800"/>
            </a:lvl3pPr>
            <a:lvl4pPr>
              <a:defRPr sz="1800"/>
            </a:lvl4pPr>
            <a:lvl5pPr>
              <a:defRPr sz="1800"/>
            </a:lvl5pPr>
          </a:lstStyle>
          <a:p>
            <a:pPr lvl="0"/>
            <a:r>
              <a:rPr lang="en-US" dirty="0"/>
              <a:t>Table or chart placeholder</a:t>
            </a:r>
          </a:p>
        </p:txBody>
      </p:sp>
      <p:sp>
        <p:nvSpPr>
          <p:cNvPr id="6" name="Text Placeholder 2">
            <a:extLst>
              <a:ext uri="{FF2B5EF4-FFF2-40B4-BE49-F238E27FC236}">
                <a16:creationId xmlns:a16="http://schemas.microsoft.com/office/drawing/2014/main" id="{1B7D6A64-436E-B549-A738-5BD4E26E780C}"/>
              </a:ext>
            </a:extLst>
          </p:cNvPr>
          <p:cNvSpPr>
            <a:spLocks noGrp="1"/>
          </p:cNvSpPr>
          <p:nvPr>
            <p:ph type="body" idx="11" hasCustomPrompt="1"/>
          </p:nvPr>
        </p:nvSpPr>
        <p:spPr>
          <a:xfrm>
            <a:off x="640081" y="1719072"/>
            <a:ext cx="3200400" cy="273193"/>
          </a:xfrm>
        </p:spPr>
        <p:txBody>
          <a:bodyPr anchor="b"/>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title</a:t>
            </a:r>
          </a:p>
        </p:txBody>
      </p:sp>
      <p:sp>
        <p:nvSpPr>
          <p:cNvPr id="9" name="Text Placeholder 2">
            <a:extLst>
              <a:ext uri="{FF2B5EF4-FFF2-40B4-BE49-F238E27FC236}">
                <a16:creationId xmlns:a16="http://schemas.microsoft.com/office/drawing/2014/main" id="{C9952872-2D99-6A44-AF8E-4C81084A6F5D}"/>
              </a:ext>
            </a:extLst>
          </p:cNvPr>
          <p:cNvSpPr>
            <a:spLocks noGrp="1"/>
          </p:cNvSpPr>
          <p:nvPr>
            <p:ph type="body" idx="12" hasCustomPrompt="1"/>
          </p:nvPr>
        </p:nvSpPr>
        <p:spPr>
          <a:xfrm>
            <a:off x="4491990" y="1719072"/>
            <a:ext cx="3200400" cy="273193"/>
          </a:xfrm>
        </p:spPr>
        <p:txBody>
          <a:bodyPr anchor="b"/>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title</a:t>
            </a:r>
          </a:p>
        </p:txBody>
      </p:sp>
      <p:sp>
        <p:nvSpPr>
          <p:cNvPr id="10" name="Text Placeholder 2">
            <a:extLst>
              <a:ext uri="{FF2B5EF4-FFF2-40B4-BE49-F238E27FC236}">
                <a16:creationId xmlns:a16="http://schemas.microsoft.com/office/drawing/2014/main" id="{1F3B5EBD-761F-0640-A0DD-A2788D2EC789}"/>
              </a:ext>
            </a:extLst>
          </p:cNvPr>
          <p:cNvSpPr>
            <a:spLocks noGrp="1"/>
          </p:cNvSpPr>
          <p:nvPr>
            <p:ph type="body" idx="13" hasCustomPrompt="1"/>
          </p:nvPr>
        </p:nvSpPr>
        <p:spPr>
          <a:xfrm>
            <a:off x="8343900" y="1719072"/>
            <a:ext cx="3200400" cy="273193"/>
          </a:xfrm>
        </p:spPr>
        <p:txBody>
          <a:bodyPr anchor="b"/>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title</a:t>
            </a:r>
          </a:p>
        </p:txBody>
      </p:sp>
      <p:sp>
        <p:nvSpPr>
          <p:cNvPr id="13" name="Text Placeholder 11">
            <a:extLst>
              <a:ext uri="{FF2B5EF4-FFF2-40B4-BE49-F238E27FC236}">
                <a16:creationId xmlns:a16="http://schemas.microsoft.com/office/drawing/2014/main" id="{EBDA8CCF-CB0C-BA45-8FC4-6297C0E0A914}"/>
              </a:ext>
            </a:extLst>
          </p:cNvPr>
          <p:cNvSpPr>
            <a:spLocks noGrp="1"/>
          </p:cNvSpPr>
          <p:nvPr>
            <p:ph type="body" sz="quarter" idx="15" hasCustomPrompt="1"/>
          </p:nvPr>
        </p:nvSpPr>
        <p:spPr>
          <a:xfrm>
            <a:off x="4491990" y="5158431"/>
            <a:ext cx="3200400" cy="713232"/>
          </a:xfrm>
        </p:spPr>
        <p:txBody>
          <a:bodyPr/>
          <a:lstStyle>
            <a:lvl1pPr>
              <a:defRPr sz="1600">
                <a:solidFill>
                  <a:schemeClr val="tx1"/>
                </a:solidFill>
              </a:defRPr>
            </a:lvl1pPr>
            <a:lvl2pPr marL="4763" indent="0">
              <a:buNone/>
              <a:defRPr sz="1600"/>
            </a:lvl2pPr>
            <a:lvl3pPr>
              <a:defRPr sz="1600"/>
            </a:lvl3pPr>
            <a:lvl4pPr>
              <a:defRPr sz="1600"/>
            </a:lvl4pPr>
            <a:lvl5pPr>
              <a:defRPr sz="1600"/>
            </a:lvl5pPr>
          </a:lstStyle>
          <a:p>
            <a:pPr lvl="0"/>
            <a:r>
              <a:rPr lang="en-US" dirty="0"/>
              <a:t>Body copy. Keep the messaging clear, concise and to the point.</a:t>
            </a:r>
          </a:p>
        </p:txBody>
      </p:sp>
      <p:sp>
        <p:nvSpPr>
          <p:cNvPr id="14" name="Text Placeholder 11">
            <a:extLst>
              <a:ext uri="{FF2B5EF4-FFF2-40B4-BE49-F238E27FC236}">
                <a16:creationId xmlns:a16="http://schemas.microsoft.com/office/drawing/2014/main" id="{BA7599CD-99BD-894F-B372-42E0EEA2CEA1}"/>
              </a:ext>
            </a:extLst>
          </p:cNvPr>
          <p:cNvSpPr>
            <a:spLocks noGrp="1"/>
          </p:cNvSpPr>
          <p:nvPr>
            <p:ph type="body" sz="quarter" idx="16" hasCustomPrompt="1"/>
          </p:nvPr>
        </p:nvSpPr>
        <p:spPr>
          <a:xfrm>
            <a:off x="8343900" y="5158431"/>
            <a:ext cx="3200400" cy="713232"/>
          </a:xfrm>
        </p:spPr>
        <p:txBody>
          <a:bodyPr/>
          <a:lstStyle>
            <a:lvl1pPr>
              <a:defRPr sz="1600">
                <a:solidFill>
                  <a:schemeClr val="tx1"/>
                </a:solidFill>
              </a:defRPr>
            </a:lvl1pPr>
            <a:lvl2pPr marL="4763" indent="0">
              <a:buNone/>
              <a:defRPr sz="1600"/>
            </a:lvl2pPr>
            <a:lvl3pPr>
              <a:defRPr sz="1600"/>
            </a:lvl3pPr>
            <a:lvl4pPr>
              <a:defRPr sz="1600"/>
            </a:lvl4pPr>
            <a:lvl5pPr>
              <a:defRPr sz="1600"/>
            </a:lvl5pPr>
          </a:lstStyle>
          <a:p>
            <a:pPr lvl="0"/>
            <a:r>
              <a:rPr lang="en-US" dirty="0"/>
              <a:t>Body copy. Keep the messaging clear, concise and to the point.</a:t>
            </a:r>
          </a:p>
        </p:txBody>
      </p:sp>
      <p:sp>
        <p:nvSpPr>
          <p:cNvPr id="12" name="Text Placeholder 11">
            <a:extLst>
              <a:ext uri="{FF2B5EF4-FFF2-40B4-BE49-F238E27FC236}">
                <a16:creationId xmlns:a16="http://schemas.microsoft.com/office/drawing/2014/main" id="{4FDCCCC4-4E98-AF48-BBF9-0C662158A29D}"/>
              </a:ext>
            </a:extLst>
          </p:cNvPr>
          <p:cNvSpPr>
            <a:spLocks noGrp="1"/>
          </p:cNvSpPr>
          <p:nvPr>
            <p:ph type="body" sz="quarter" idx="14" hasCustomPrompt="1"/>
          </p:nvPr>
        </p:nvSpPr>
        <p:spPr>
          <a:xfrm>
            <a:off x="639762" y="5158431"/>
            <a:ext cx="3200400" cy="713232"/>
          </a:xfrm>
        </p:spPr>
        <p:txBody>
          <a:bodyPr/>
          <a:lstStyle>
            <a:lvl1pPr>
              <a:defRPr sz="1600">
                <a:solidFill>
                  <a:schemeClr val="tx1"/>
                </a:solidFill>
              </a:defRPr>
            </a:lvl1pPr>
            <a:lvl2pPr marL="4763" indent="0">
              <a:buNone/>
              <a:defRPr sz="1600"/>
            </a:lvl2pPr>
            <a:lvl3pPr>
              <a:defRPr sz="1600"/>
            </a:lvl3pPr>
            <a:lvl4pPr>
              <a:defRPr sz="1600"/>
            </a:lvl4pPr>
            <a:lvl5pPr>
              <a:defRPr sz="1600"/>
            </a:lvl5pPr>
          </a:lstStyle>
          <a:p>
            <a:pPr lvl="0"/>
            <a:r>
              <a:rPr lang="en-US" dirty="0"/>
              <a:t>Body copy. Keep the messaging clear, concise and to the point.</a:t>
            </a:r>
          </a:p>
        </p:txBody>
      </p:sp>
      <p:sp>
        <p:nvSpPr>
          <p:cNvPr id="5" name="Title 4">
            <a:extLst>
              <a:ext uri="{FF2B5EF4-FFF2-40B4-BE49-F238E27FC236}">
                <a16:creationId xmlns:a16="http://schemas.microsoft.com/office/drawing/2014/main" id="{0182F045-38A8-AF47-A713-4B59F286682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112493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4100B-A45C-B6DD-D9CD-8B9785B0B5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9EF3E2-1D64-8167-7CE5-E6AAC33CF0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D3E60D-64AF-02EA-6879-2549D2FC0E76}"/>
              </a:ext>
            </a:extLst>
          </p:cNvPr>
          <p:cNvSpPr>
            <a:spLocks noGrp="1"/>
          </p:cNvSpPr>
          <p:nvPr>
            <p:ph type="dt" sz="half" idx="10"/>
          </p:nvPr>
        </p:nvSpPr>
        <p:spPr/>
        <p:txBody>
          <a:bodyPr/>
          <a:lstStyle/>
          <a:p>
            <a:fld id="{7DC015C4-06F8-43CA-9E9C-48E8816C7440}" type="datetimeFigureOut">
              <a:rPr lang="en-US" smtClean="0"/>
              <a:t>12/15/2022</a:t>
            </a:fld>
            <a:endParaRPr lang="en-US" dirty="0"/>
          </a:p>
        </p:txBody>
      </p:sp>
      <p:sp>
        <p:nvSpPr>
          <p:cNvPr id="5" name="Footer Placeholder 4">
            <a:extLst>
              <a:ext uri="{FF2B5EF4-FFF2-40B4-BE49-F238E27FC236}">
                <a16:creationId xmlns:a16="http://schemas.microsoft.com/office/drawing/2014/main" id="{09A7406C-2BD8-F54A-21DA-E4DA73632D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D2D212F-3435-43F7-20AD-7E1CBE6A9FF8}"/>
              </a:ext>
            </a:extLst>
          </p:cNvPr>
          <p:cNvSpPr>
            <a:spLocks noGrp="1"/>
          </p:cNvSpPr>
          <p:nvPr>
            <p:ph type="sldNum" sz="quarter" idx="12"/>
          </p:nvPr>
        </p:nvSpPr>
        <p:spPr/>
        <p:txBody>
          <a:bodyPr/>
          <a:lstStyle/>
          <a:p>
            <a:fld id="{B6E97212-9FBC-4E32-82E2-A16AEEDCFAFD}" type="slidenum">
              <a:rPr lang="en-US" smtClean="0"/>
              <a:t>‹#›</a:t>
            </a:fld>
            <a:endParaRPr lang="en-US" dirty="0"/>
          </a:p>
        </p:txBody>
      </p:sp>
    </p:spTree>
    <p:extLst>
      <p:ext uri="{BB962C8B-B14F-4D97-AF65-F5344CB8AC3E}">
        <p14:creationId xmlns:p14="http://schemas.microsoft.com/office/powerpoint/2010/main" val="306307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 two chart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C4BC3F-D36A-4333-B1D9-A713B6650EE6}"/>
              </a:ext>
            </a:extLst>
          </p:cNvPr>
          <p:cNvSpPr>
            <a:spLocks noGrp="1"/>
          </p:cNvSpPr>
          <p:nvPr>
            <p:ph sz="half" idx="1" hasCustomPrompt="1"/>
          </p:nvPr>
        </p:nvSpPr>
        <p:spPr>
          <a:xfrm>
            <a:off x="640079" y="1719072"/>
            <a:ext cx="3200400" cy="4151376"/>
          </a:xfrm>
        </p:spPr>
        <p:txBody>
          <a:bodyPr/>
          <a:lstStyle>
            <a:lvl1pPr>
              <a:defRPr sz="2000"/>
            </a:lvl1pPr>
            <a:lvl2pPr>
              <a:defRPr sz="1800"/>
            </a:lvl2pPr>
            <a:lvl3pPr>
              <a:defRPr sz="1800"/>
            </a:lvl3pPr>
            <a:lvl4pPr>
              <a:defRPr sz="1800"/>
            </a:lvl4pPr>
            <a:lvl5pPr>
              <a:defRPr sz="1800"/>
            </a:lvl5pPr>
          </a:lstStyle>
          <a:p>
            <a:pPr lvl="0"/>
            <a:r>
              <a:rPr lang="en-US" dirty="0"/>
              <a:t>Click to edit text</a:t>
            </a:r>
          </a:p>
        </p:txBody>
      </p:sp>
      <p:sp>
        <p:nvSpPr>
          <p:cNvPr id="6" name="Content Placeholder 3">
            <a:extLst>
              <a:ext uri="{FF2B5EF4-FFF2-40B4-BE49-F238E27FC236}">
                <a16:creationId xmlns:a16="http://schemas.microsoft.com/office/drawing/2014/main" id="{CB66F7F6-8B6A-B445-A778-7A10C4FCF713}"/>
              </a:ext>
            </a:extLst>
          </p:cNvPr>
          <p:cNvSpPr>
            <a:spLocks noGrp="1"/>
          </p:cNvSpPr>
          <p:nvPr>
            <p:ph sz="half" idx="2" hasCustomPrompt="1"/>
          </p:nvPr>
        </p:nvSpPr>
        <p:spPr>
          <a:xfrm>
            <a:off x="4491989" y="2227342"/>
            <a:ext cx="3200400" cy="2670961"/>
          </a:xfrm>
        </p:spPr>
        <p:txBody>
          <a:bodyPr/>
          <a:lstStyle>
            <a:lvl1pPr>
              <a:defRPr sz="1800"/>
            </a:lvl1pPr>
            <a:lvl2pPr>
              <a:defRPr sz="1800"/>
            </a:lvl2pPr>
            <a:lvl3pPr>
              <a:defRPr sz="1800"/>
            </a:lvl3pPr>
            <a:lvl4pPr>
              <a:defRPr sz="1800"/>
            </a:lvl4pPr>
            <a:lvl5pPr>
              <a:defRPr sz="1800"/>
            </a:lvl5pPr>
          </a:lstStyle>
          <a:p>
            <a:pPr lvl="0"/>
            <a:r>
              <a:rPr lang="en-US" dirty="0"/>
              <a:t>Table or chart placeholder</a:t>
            </a:r>
          </a:p>
        </p:txBody>
      </p:sp>
      <p:sp>
        <p:nvSpPr>
          <p:cNvPr id="8" name="Content Placeholder 3">
            <a:extLst>
              <a:ext uri="{FF2B5EF4-FFF2-40B4-BE49-F238E27FC236}">
                <a16:creationId xmlns:a16="http://schemas.microsoft.com/office/drawing/2014/main" id="{C6C0EC67-5E7D-4248-962B-AE294DEFEA5C}"/>
              </a:ext>
            </a:extLst>
          </p:cNvPr>
          <p:cNvSpPr>
            <a:spLocks noGrp="1"/>
          </p:cNvSpPr>
          <p:nvPr>
            <p:ph sz="half" idx="10" hasCustomPrompt="1"/>
          </p:nvPr>
        </p:nvSpPr>
        <p:spPr>
          <a:xfrm>
            <a:off x="8343900" y="2227342"/>
            <a:ext cx="3200400" cy="2670961"/>
          </a:xfrm>
        </p:spPr>
        <p:txBody>
          <a:bodyPr/>
          <a:lstStyle>
            <a:lvl1pPr>
              <a:defRPr sz="1800"/>
            </a:lvl1pPr>
            <a:lvl2pPr>
              <a:defRPr sz="1800"/>
            </a:lvl2pPr>
            <a:lvl3pPr>
              <a:defRPr sz="1800"/>
            </a:lvl3pPr>
            <a:lvl4pPr>
              <a:defRPr sz="1800"/>
            </a:lvl4pPr>
            <a:lvl5pPr>
              <a:defRPr sz="1800"/>
            </a:lvl5pPr>
          </a:lstStyle>
          <a:p>
            <a:pPr lvl="0"/>
            <a:r>
              <a:rPr lang="en-US" dirty="0"/>
              <a:t>Table or chart placeholder</a:t>
            </a:r>
          </a:p>
        </p:txBody>
      </p:sp>
      <p:sp>
        <p:nvSpPr>
          <p:cNvPr id="9" name="Text Placeholder 2">
            <a:extLst>
              <a:ext uri="{FF2B5EF4-FFF2-40B4-BE49-F238E27FC236}">
                <a16:creationId xmlns:a16="http://schemas.microsoft.com/office/drawing/2014/main" id="{CEF9940F-D9D9-B343-B51A-10E10791BBBA}"/>
              </a:ext>
            </a:extLst>
          </p:cNvPr>
          <p:cNvSpPr>
            <a:spLocks noGrp="1"/>
          </p:cNvSpPr>
          <p:nvPr>
            <p:ph type="body" idx="12" hasCustomPrompt="1"/>
          </p:nvPr>
        </p:nvSpPr>
        <p:spPr>
          <a:xfrm>
            <a:off x="4491989" y="1719072"/>
            <a:ext cx="3200400" cy="273193"/>
          </a:xfrm>
        </p:spPr>
        <p:txBody>
          <a:bodyPr anchor="b"/>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Optional chart title</a:t>
            </a:r>
          </a:p>
        </p:txBody>
      </p:sp>
      <p:sp>
        <p:nvSpPr>
          <p:cNvPr id="10" name="Text Placeholder 2">
            <a:extLst>
              <a:ext uri="{FF2B5EF4-FFF2-40B4-BE49-F238E27FC236}">
                <a16:creationId xmlns:a16="http://schemas.microsoft.com/office/drawing/2014/main" id="{8F6B0467-EE62-FA42-87FD-561619A6F8F5}"/>
              </a:ext>
            </a:extLst>
          </p:cNvPr>
          <p:cNvSpPr>
            <a:spLocks noGrp="1"/>
          </p:cNvSpPr>
          <p:nvPr>
            <p:ph type="body" idx="13" hasCustomPrompt="1"/>
          </p:nvPr>
        </p:nvSpPr>
        <p:spPr>
          <a:xfrm>
            <a:off x="8343900" y="1719072"/>
            <a:ext cx="3200400" cy="273193"/>
          </a:xfrm>
        </p:spPr>
        <p:txBody>
          <a:bodyPr anchor="b"/>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Optional chart title</a:t>
            </a:r>
          </a:p>
        </p:txBody>
      </p:sp>
      <p:sp>
        <p:nvSpPr>
          <p:cNvPr id="11" name="Text Placeholder 11">
            <a:extLst>
              <a:ext uri="{FF2B5EF4-FFF2-40B4-BE49-F238E27FC236}">
                <a16:creationId xmlns:a16="http://schemas.microsoft.com/office/drawing/2014/main" id="{9FF451F5-7748-C949-A955-B66D566CC117}"/>
              </a:ext>
            </a:extLst>
          </p:cNvPr>
          <p:cNvSpPr>
            <a:spLocks noGrp="1"/>
          </p:cNvSpPr>
          <p:nvPr>
            <p:ph type="body" sz="quarter" idx="15" hasCustomPrompt="1"/>
          </p:nvPr>
        </p:nvSpPr>
        <p:spPr>
          <a:xfrm>
            <a:off x="4491989" y="5158431"/>
            <a:ext cx="3200400" cy="712017"/>
          </a:xfrm>
        </p:spPr>
        <p:txBody>
          <a:bodyPr/>
          <a:lstStyle>
            <a:lvl1pPr>
              <a:defRPr sz="1600">
                <a:solidFill>
                  <a:schemeClr val="tx1"/>
                </a:solidFill>
              </a:defRPr>
            </a:lvl1pPr>
            <a:lvl2pPr marL="4763" indent="0">
              <a:buNone/>
              <a:defRPr sz="1600"/>
            </a:lvl2pPr>
            <a:lvl3pPr>
              <a:defRPr sz="1600"/>
            </a:lvl3pPr>
            <a:lvl4pPr>
              <a:defRPr sz="1600"/>
            </a:lvl4pPr>
            <a:lvl5pPr>
              <a:defRPr sz="1600"/>
            </a:lvl5pPr>
          </a:lstStyle>
          <a:p>
            <a:pPr lvl="0"/>
            <a:r>
              <a:rPr lang="en-US" dirty="0"/>
              <a:t>Body copy. Keep the messaging clear, concise and to the point.</a:t>
            </a:r>
          </a:p>
        </p:txBody>
      </p:sp>
      <p:sp>
        <p:nvSpPr>
          <p:cNvPr id="12" name="Text Placeholder 11">
            <a:extLst>
              <a:ext uri="{FF2B5EF4-FFF2-40B4-BE49-F238E27FC236}">
                <a16:creationId xmlns:a16="http://schemas.microsoft.com/office/drawing/2014/main" id="{E6F2712F-0BAD-3D43-AA96-DAC8654C441C}"/>
              </a:ext>
            </a:extLst>
          </p:cNvPr>
          <p:cNvSpPr>
            <a:spLocks noGrp="1"/>
          </p:cNvSpPr>
          <p:nvPr>
            <p:ph type="body" sz="quarter" idx="16" hasCustomPrompt="1"/>
          </p:nvPr>
        </p:nvSpPr>
        <p:spPr>
          <a:xfrm>
            <a:off x="8343900" y="5158431"/>
            <a:ext cx="3200400" cy="712017"/>
          </a:xfrm>
        </p:spPr>
        <p:txBody>
          <a:bodyPr/>
          <a:lstStyle>
            <a:lvl1pPr>
              <a:defRPr sz="1600">
                <a:solidFill>
                  <a:schemeClr val="tx1"/>
                </a:solidFill>
              </a:defRPr>
            </a:lvl1pPr>
            <a:lvl2pPr marL="4763" indent="0">
              <a:buNone/>
              <a:defRPr sz="1600"/>
            </a:lvl2pPr>
            <a:lvl3pPr>
              <a:defRPr sz="1600"/>
            </a:lvl3pPr>
            <a:lvl4pPr>
              <a:defRPr sz="1600"/>
            </a:lvl4pPr>
            <a:lvl5pPr>
              <a:defRPr sz="1600"/>
            </a:lvl5pPr>
          </a:lstStyle>
          <a:p>
            <a:pPr lvl="0"/>
            <a:r>
              <a:rPr lang="en-US" dirty="0"/>
              <a:t>Body copy. Keep the messaging clear, concise and to the point.</a:t>
            </a:r>
          </a:p>
        </p:txBody>
      </p:sp>
      <p:sp>
        <p:nvSpPr>
          <p:cNvPr id="7" name="Title 6">
            <a:extLst>
              <a:ext uri="{FF2B5EF4-FFF2-40B4-BE49-F238E27FC236}">
                <a16:creationId xmlns:a16="http://schemas.microsoft.com/office/drawing/2014/main" id="{707704E5-505F-E644-8B15-34742134EA4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83006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D978A-4E91-7243-A687-476C0D745A32}"/>
              </a:ext>
            </a:extLst>
          </p:cNvPr>
          <p:cNvSpPr>
            <a:spLocks noGrp="1"/>
          </p:cNvSpPr>
          <p:nvPr>
            <p:ph type="title" hasCustomPrompt="1"/>
          </p:nvPr>
        </p:nvSpPr>
        <p:spPr/>
        <p:txBody>
          <a:bodyPr/>
          <a:lstStyle/>
          <a:p>
            <a:r>
              <a:rPr lang="en-US" dirty="0"/>
              <a:t>Click to edit table title</a:t>
            </a:r>
          </a:p>
        </p:txBody>
      </p:sp>
      <p:sp>
        <p:nvSpPr>
          <p:cNvPr id="4" name="Table Placeholder 3">
            <a:extLst>
              <a:ext uri="{FF2B5EF4-FFF2-40B4-BE49-F238E27FC236}">
                <a16:creationId xmlns:a16="http://schemas.microsoft.com/office/drawing/2014/main" id="{8DD65DAE-F216-2E49-ACAE-54335084F531}"/>
              </a:ext>
            </a:extLst>
          </p:cNvPr>
          <p:cNvSpPr>
            <a:spLocks noGrp="1"/>
          </p:cNvSpPr>
          <p:nvPr>
            <p:ph type="tbl" sz="quarter" idx="10"/>
          </p:nvPr>
        </p:nvSpPr>
        <p:spPr>
          <a:xfrm>
            <a:off x="640080" y="1719072"/>
            <a:ext cx="10902950" cy="4151376"/>
          </a:xfrm>
        </p:spPr>
        <p:txBody>
          <a:bodyPr/>
          <a:lstStyle/>
          <a:p>
            <a:r>
              <a:rPr lang="en-US" dirty="0"/>
              <a:t>Click icon to add table</a:t>
            </a:r>
          </a:p>
        </p:txBody>
      </p:sp>
    </p:spTree>
    <p:extLst>
      <p:ext uri="{BB962C8B-B14F-4D97-AF65-F5344CB8AC3E}">
        <p14:creationId xmlns:p14="http://schemas.microsoft.com/office/powerpoint/2010/main" val="2726243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02A8C5D-EBCA-4723-AB7F-2F36DE7FB974}"/>
              </a:ext>
            </a:extLst>
          </p:cNvPr>
          <p:cNvSpPr>
            <a:spLocks noGrp="1"/>
          </p:cNvSpPr>
          <p:nvPr>
            <p:ph type="pic" idx="1" hasCustomPrompt="1"/>
          </p:nvPr>
        </p:nvSpPr>
        <p:spPr>
          <a:xfrm>
            <a:off x="6096000" y="0"/>
            <a:ext cx="6096000" cy="6858000"/>
          </a:xfrm>
          <a:solidFill>
            <a:schemeClr val="bg1"/>
          </a:solidFill>
        </p:spPr>
        <p:txBody>
          <a:bodyPr/>
          <a:lstStyle>
            <a:lvl1pPr marL="0" indent="0" algn="ctr">
              <a:buNone/>
              <a:defRPr sz="1400">
                <a:solidFill>
                  <a:srgbClr val="FF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 Send placeholder to back.</a:t>
            </a:r>
          </a:p>
        </p:txBody>
      </p:sp>
      <p:sp>
        <p:nvSpPr>
          <p:cNvPr id="5" name="Title 4">
            <a:extLst>
              <a:ext uri="{FF2B5EF4-FFF2-40B4-BE49-F238E27FC236}">
                <a16:creationId xmlns:a16="http://schemas.microsoft.com/office/drawing/2014/main" id="{624F14E8-8859-ED4A-9E8B-4BC2106EDC8B}"/>
              </a:ext>
            </a:extLst>
          </p:cNvPr>
          <p:cNvSpPr>
            <a:spLocks noGrp="1"/>
          </p:cNvSpPr>
          <p:nvPr>
            <p:ph type="title" hasCustomPrompt="1"/>
          </p:nvPr>
        </p:nvSpPr>
        <p:spPr>
          <a:xfrm>
            <a:off x="641350" y="523875"/>
            <a:ext cx="4306431" cy="4912422"/>
          </a:xfrm>
        </p:spPr>
        <p:txBody>
          <a:bodyPr anchor="ctr"/>
          <a:lstStyle>
            <a:lvl1pPr>
              <a:defRPr sz="5400"/>
            </a:lvl1pPr>
          </a:lstStyle>
          <a:p>
            <a:r>
              <a:rPr lang="en-US" dirty="0"/>
              <a:t>Caption goes here</a:t>
            </a:r>
          </a:p>
        </p:txBody>
      </p:sp>
      <p:sp>
        <p:nvSpPr>
          <p:cNvPr id="8" name="Vertical Text Placeholder 8">
            <a:extLst>
              <a:ext uri="{FF2B5EF4-FFF2-40B4-BE49-F238E27FC236}">
                <a16:creationId xmlns:a16="http://schemas.microsoft.com/office/drawing/2014/main" id="{8F255546-CA9A-BD4E-B97C-6EA14686DE09}"/>
              </a:ext>
            </a:extLst>
          </p:cNvPr>
          <p:cNvSpPr>
            <a:spLocks noGrp="1"/>
          </p:cNvSpPr>
          <p:nvPr>
            <p:ph type="body" orient="vert" sz="quarter" idx="11" hasCustomPrompt="1"/>
          </p:nvPr>
        </p:nvSpPr>
        <p:spPr>
          <a:xfrm>
            <a:off x="12002458" y="0"/>
            <a:ext cx="189541" cy="6858000"/>
          </a:xfrm>
          <a:solidFill>
            <a:schemeClr val="accent1">
              <a:alpha val="60000"/>
            </a:schemeClr>
          </a:solidFill>
        </p:spPr>
        <p:txBody>
          <a:bodyPr vert="eaVert" anchor="ctr"/>
          <a:lstStyle>
            <a:lvl1pPr algn="ctr">
              <a:defRPr sz="900">
                <a:solidFill>
                  <a:schemeClr val="accent1">
                    <a:alpha val="75000"/>
                  </a:schemeClr>
                </a:solidFill>
              </a:defRPr>
            </a:lvl1pPr>
          </a:lstStyle>
          <a:p>
            <a:pPr lvl="0"/>
            <a:r>
              <a:rPr lang="en-US" dirty="0"/>
              <a:t>Side bar</a:t>
            </a:r>
          </a:p>
        </p:txBody>
      </p:sp>
      <p:sp>
        <p:nvSpPr>
          <p:cNvPr id="9" name="Vertical Text Placeholder 8">
            <a:extLst>
              <a:ext uri="{FF2B5EF4-FFF2-40B4-BE49-F238E27FC236}">
                <a16:creationId xmlns:a16="http://schemas.microsoft.com/office/drawing/2014/main" id="{1834FB82-0704-CC46-8F1A-C422B9BE30E5}"/>
              </a:ext>
            </a:extLst>
          </p:cNvPr>
          <p:cNvSpPr>
            <a:spLocks noGrp="1"/>
          </p:cNvSpPr>
          <p:nvPr>
            <p:ph type="body" orient="vert" sz="quarter" idx="12" hasCustomPrompt="1"/>
          </p:nvPr>
        </p:nvSpPr>
        <p:spPr>
          <a:xfrm>
            <a:off x="6096000" y="0"/>
            <a:ext cx="189541" cy="6858000"/>
          </a:xfrm>
          <a:solidFill>
            <a:schemeClr val="accent1">
              <a:alpha val="60000"/>
            </a:schemeClr>
          </a:solidFill>
        </p:spPr>
        <p:txBody>
          <a:bodyPr vert="vert270" anchor="ctr"/>
          <a:lstStyle>
            <a:lvl1pPr algn="ctr">
              <a:defRPr sz="900">
                <a:solidFill>
                  <a:schemeClr val="accent1">
                    <a:alpha val="75000"/>
                  </a:schemeClr>
                </a:solidFill>
              </a:defRPr>
            </a:lvl1pPr>
          </a:lstStyle>
          <a:p>
            <a:pPr lvl="0"/>
            <a:r>
              <a:rPr lang="en-US" dirty="0"/>
              <a:t>Side bar</a:t>
            </a:r>
          </a:p>
        </p:txBody>
      </p:sp>
    </p:spTree>
    <p:extLst>
      <p:ext uri="{BB962C8B-B14F-4D97-AF65-F5344CB8AC3E}">
        <p14:creationId xmlns:p14="http://schemas.microsoft.com/office/powerpoint/2010/main" val="16980853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056A7-D588-4A4A-9743-81A8FDEA06E7}"/>
              </a:ext>
            </a:extLst>
          </p:cNvPr>
          <p:cNvSpPr>
            <a:spLocks noGrp="1"/>
          </p:cNvSpPr>
          <p:nvPr>
            <p:ph type="title" hasCustomPrompt="1"/>
          </p:nvPr>
        </p:nvSpPr>
        <p:spPr/>
        <p:txBody>
          <a:bodyPr/>
          <a:lstStyle/>
          <a:p>
            <a:r>
              <a:rPr lang="en-US" dirty="0"/>
              <a:t>Click to edit title</a:t>
            </a:r>
          </a:p>
        </p:txBody>
      </p:sp>
    </p:spTree>
    <p:extLst>
      <p:ext uri="{BB962C8B-B14F-4D97-AF65-F5344CB8AC3E}">
        <p14:creationId xmlns:p14="http://schemas.microsoft.com/office/powerpoint/2010/main" val="8671918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005446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743E6CCE-6301-0244-81A4-96D3717B87A4}"/>
              </a:ext>
            </a:extLst>
          </p:cNvPr>
          <p:cNvGrpSpPr/>
          <p:nvPr/>
        </p:nvGrpSpPr>
        <p:grpSpPr>
          <a:xfrm>
            <a:off x="8157625" y="524289"/>
            <a:ext cx="4034375" cy="5796153"/>
            <a:chOff x="7627349" y="524289"/>
            <a:chExt cx="4034375" cy="5796153"/>
          </a:xfrm>
          <a:solidFill>
            <a:schemeClr val="tx2"/>
          </a:solidFill>
        </p:grpSpPr>
        <p:sp>
          <p:nvSpPr>
            <p:cNvPr id="4" name="Freeform 3">
              <a:extLst>
                <a:ext uri="{FF2B5EF4-FFF2-40B4-BE49-F238E27FC236}">
                  <a16:creationId xmlns:a16="http://schemas.microsoft.com/office/drawing/2014/main" id="{C6DF9B7A-BDFE-3741-8F37-E024B55FD10A}"/>
                </a:ext>
              </a:extLst>
            </p:cNvPr>
            <p:cNvSpPr/>
            <p:nvPr/>
          </p:nvSpPr>
          <p:spPr>
            <a:xfrm>
              <a:off x="7627349" y="2695674"/>
              <a:ext cx="541849" cy="1751874"/>
            </a:xfrm>
            <a:custGeom>
              <a:avLst/>
              <a:gdLst>
                <a:gd name="connsiteX0" fmla="*/ 541850 w 541849"/>
                <a:gd name="connsiteY0" fmla="*/ 0 h 1751874"/>
                <a:gd name="connsiteX1" fmla="*/ 0 w 541849"/>
                <a:gd name="connsiteY1" fmla="*/ 0 h 1751874"/>
                <a:gd name="connsiteX2" fmla="*/ 0 w 541849"/>
                <a:gd name="connsiteY2" fmla="*/ 919195 h 1751874"/>
                <a:gd name="connsiteX3" fmla="*/ 0 w 541849"/>
                <a:gd name="connsiteY3" fmla="*/ 1751874 h 1751874"/>
                <a:gd name="connsiteX4" fmla="*/ 541850 w 541849"/>
                <a:gd name="connsiteY4" fmla="*/ 1751874 h 1751874"/>
                <a:gd name="connsiteX5" fmla="*/ 541850 w 541849"/>
                <a:gd name="connsiteY5" fmla="*/ 0 h 1751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1849" h="1751874">
                  <a:moveTo>
                    <a:pt x="541850" y="0"/>
                  </a:moveTo>
                  <a:lnTo>
                    <a:pt x="0" y="0"/>
                  </a:lnTo>
                  <a:lnTo>
                    <a:pt x="0" y="919195"/>
                  </a:lnTo>
                  <a:lnTo>
                    <a:pt x="0" y="1751874"/>
                  </a:lnTo>
                  <a:lnTo>
                    <a:pt x="541850" y="1751874"/>
                  </a:lnTo>
                  <a:lnTo>
                    <a:pt x="541850" y="0"/>
                  </a:lnTo>
                  <a:close/>
                </a:path>
              </a:pathLst>
            </a:custGeom>
            <a:grpFill/>
            <a:ln w="12670" cap="flat">
              <a:noFill/>
              <a:prstDash val="solid"/>
              <a:miter/>
            </a:ln>
          </p:spPr>
          <p:txBody>
            <a:bodyPr rtlCol="0" anchor="ctr"/>
            <a:lstStyle/>
            <a:p>
              <a:endParaRPr lang="en-US" dirty="0"/>
            </a:p>
          </p:txBody>
        </p:sp>
        <p:sp>
          <p:nvSpPr>
            <p:cNvPr id="5" name="Freeform 4">
              <a:extLst>
                <a:ext uri="{FF2B5EF4-FFF2-40B4-BE49-F238E27FC236}">
                  <a16:creationId xmlns:a16="http://schemas.microsoft.com/office/drawing/2014/main" id="{AB65706C-0E37-654B-9862-7382D5FDDAEB}"/>
                </a:ext>
              </a:extLst>
            </p:cNvPr>
            <p:cNvSpPr/>
            <p:nvPr/>
          </p:nvSpPr>
          <p:spPr>
            <a:xfrm>
              <a:off x="8791354" y="2695674"/>
              <a:ext cx="541849" cy="1751874"/>
            </a:xfrm>
            <a:custGeom>
              <a:avLst/>
              <a:gdLst>
                <a:gd name="connsiteX0" fmla="*/ 0 w 541849"/>
                <a:gd name="connsiteY0" fmla="*/ 0 h 1751874"/>
                <a:gd name="connsiteX1" fmla="*/ 0 w 541849"/>
                <a:gd name="connsiteY1" fmla="*/ 919195 h 1751874"/>
                <a:gd name="connsiteX2" fmla="*/ 0 w 541849"/>
                <a:gd name="connsiteY2" fmla="*/ 1751874 h 1751874"/>
                <a:gd name="connsiteX3" fmla="*/ 541850 w 541849"/>
                <a:gd name="connsiteY3" fmla="*/ 1751874 h 1751874"/>
                <a:gd name="connsiteX4" fmla="*/ 541850 w 541849"/>
                <a:gd name="connsiteY4" fmla="*/ 0 h 1751874"/>
                <a:gd name="connsiteX5" fmla="*/ 0 w 541849"/>
                <a:gd name="connsiteY5" fmla="*/ 0 h 1751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1849" h="1751874">
                  <a:moveTo>
                    <a:pt x="0" y="0"/>
                  </a:moveTo>
                  <a:lnTo>
                    <a:pt x="0" y="919195"/>
                  </a:lnTo>
                  <a:lnTo>
                    <a:pt x="0" y="1751874"/>
                  </a:lnTo>
                  <a:lnTo>
                    <a:pt x="541850" y="1751874"/>
                  </a:lnTo>
                  <a:lnTo>
                    <a:pt x="541850" y="0"/>
                  </a:lnTo>
                  <a:lnTo>
                    <a:pt x="0" y="0"/>
                  </a:lnTo>
                  <a:close/>
                </a:path>
              </a:pathLst>
            </a:custGeom>
            <a:grpFill/>
            <a:ln w="12670" cap="flat">
              <a:noFill/>
              <a:prstDash val="solid"/>
              <a:miter/>
            </a:ln>
          </p:spPr>
          <p:txBody>
            <a:bodyPr rtlCol="0" anchor="ctr"/>
            <a:lstStyle/>
            <a:p>
              <a:endParaRPr lang="en-US" dirty="0"/>
            </a:p>
          </p:txBody>
        </p:sp>
        <p:sp>
          <p:nvSpPr>
            <p:cNvPr id="6" name="Freeform 5">
              <a:extLst>
                <a:ext uri="{FF2B5EF4-FFF2-40B4-BE49-F238E27FC236}">
                  <a16:creationId xmlns:a16="http://schemas.microsoft.com/office/drawing/2014/main" id="{AE5C8641-DC84-3B4D-B7F8-D6B2242DD5BA}"/>
                </a:ext>
              </a:extLst>
            </p:cNvPr>
            <p:cNvSpPr/>
            <p:nvPr/>
          </p:nvSpPr>
          <p:spPr>
            <a:xfrm>
              <a:off x="9955360" y="2695674"/>
              <a:ext cx="541849" cy="1751874"/>
            </a:xfrm>
            <a:custGeom>
              <a:avLst/>
              <a:gdLst>
                <a:gd name="connsiteX0" fmla="*/ 0 w 541849"/>
                <a:gd name="connsiteY0" fmla="*/ 0 h 1751874"/>
                <a:gd name="connsiteX1" fmla="*/ 0 w 541849"/>
                <a:gd name="connsiteY1" fmla="*/ 919195 h 1751874"/>
                <a:gd name="connsiteX2" fmla="*/ 0 w 541849"/>
                <a:gd name="connsiteY2" fmla="*/ 1751874 h 1751874"/>
                <a:gd name="connsiteX3" fmla="*/ 541850 w 541849"/>
                <a:gd name="connsiteY3" fmla="*/ 1751874 h 1751874"/>
                <a:gd name="connsiteX4" fmla="*/ 541850 w 541849"/>
                <a:gd name="connsiteY4" fmla="*/ 0 h 1751874"/>
                <a:gd name="connsiteX5" fmla="*/ 0 w 541849"/>
                <a:gd name="connsiteY5" fmla="*/ 0 h 1751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1849" h="1751874">
                  <a:moveTo>
                    <a:pt x="0" y="0"/>
                  </a:moveTo>
                  <a:lnTo>
                    <a:pt x="0" y="919195"/>
                  </a:lnTo>
                  <a:lnTo>
                    <a:pt x="0" y="1751874"/>
                  </a:lnTo>
                  <a:lnTo>
                    <a:pt x="541850" y="1751874"/>
                  </a:lnTo>
                  <a:lnTo>
                    <a:pt x="541850" y="0"/>
                  </a:lnTo>
                  <a:lnTo>
                    <a:pt x="0" y="0"/>
                  </a:lnTo>
                  <a:close/>
                </a:path>
              </a:pathLst>
            </a:custGeom>
            <a:grpFill/>
            <a:ln w="12670" cap="flat">
              <a:noFill/>
              <a:prstDash val="solid"/>
              <a:miter/>
            </a:ln>
          </p:spPr>
          <p:txBody>
            <a:bodyPr rtlCol="0" anchor="ctr"/>
            <a:lstStyle/>
            <a:p>
              <a:endParaRPr lang="en-US" dirty="0"/>
            </a:p>
          </p:txBody>
        </p:sp>
        <p:sp>
          <p:nvSpPr>
            <p:cNvPr id="7" name="Freeform 6">
              <a:extLst>
                <a:ext uri="{FF2B5EF4-FFF2-40B4-BE49-F238E27FC236}">
                  <a16:creationId xmlns:a16="http://schemas.microsoft.com/office/drawing/2014/main" id="{0245D5F8-490D-6141-A02B-7D7EC4A1B106}"/>
                </a:ext>
              </a:extLst>
            </p:cNvPr>
            <p:cNvSpPr/>
            <p:nvPr/>
          </p:nvSpPr>
          <p:spPr>
            <a:xfrm>
              <a:off x="7627349" y="1874158"/>
              <a:ext cx="4033867" cy="493467"/>
            </a:xfrm>
            <a:custGeom>
              <a:avLst/>
              <a:gdLst>
                <a:gd name="connsiteX0" fmla="*/ 0 w 4033867"/>
                <a:gd name="connsiteY0" fmla="*/ 493468 h 493467"/>
                <a:gd name="connsiteX1" fmla="*/ 2016934 w 4033867"/>
                <a:gd name="connsiteY1" fmla="*/ 493468 h 493467"/>
                <a:gd name="connsiteX2" fmla="*/ 4033868 w 4033867"/>
                <a:gd name="connsiteY2" fmla="*/ 493468 h 493467"/>
                <a:gd name="connsiteX3" fmla="*/ 4033868 w 4033867"/>
                <a:gd name="connsiteY3" fmla="*/ 0 h 493467"/>
                <a:gd name="connsiteX4" fmla="*/ 0 w 4033867"/>
                <a:gd name="connsiteY4" fmla="*/ 0 h 493467"/>
                <a:gd name="connsiteX5" fmla="*/ 0 w 4033867"/>
                <a:gd name="connsiteY5" fmla="*/ 493468 h 493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867" h="493467">
                  <a:moveTo>
                    <a:pt x="0" y="493468"/>
                  </a:moveTo>
                  <a:lnTo>
                    <a:pt x="2016934" y="493468"/>
                  </a:lnTo>
                  <a:lnTo>
                    <a:pt x="4033868" y="493468"/>
                  </a:lnTo>
                  <a:lnTo>
                    <a:pt x="4033868" y="0"/>
                  </a:lnTo>
                  <a:lnTo>
                    <a:pt x="0" y="0"/>
                  </a:lnTo>
                  <a:lnTo>
                    <a:pt x="0" y="493468"/>
                  </a:lnTo>
                  <a:close/>
                </a:path>
              </a:pathLst>
            </a:custGeom>
            <a:grpFill/>
            <a:ln w="12670" cap="flat">
              <a:noFill/>
              <a:prstDash val="solid"/>
              <a:miter/>
            </a:ln>
          </p:spPr>
          <p:txBody>
            <a:bodyPr rtlCol="0" anchor="ctr"/>
            <a:lstStyle/>
            <a:p>
              <a:endParaRPr lang="en-US" dirty="0"/>
            </a:p>
          </p:txBody>
        </p:sp>
        <p:sp>
          <p:nvSpPr>
            <p:cNvPr id="8" name="Freeform 7">
              <a:extLst>
                <a:ext uri="{FF2B5EF4-FFF2-40B4-BE49-F238E27FC236}">
                  <a16:creationId xmlns:a16="http://schemas.microsoft.com/office/drawing/2014/main" id="{2D8B7BCC-AA20-174D-BBB3-9C982A13CC18}"/>
                </a:ext>
              </a:extLst>
            </p:cNvPr>
            <p:cNvSpPr/>
            <p:nvPr/>
          </p:nvSpPr>
          <p:spPr>
            <a:xfrm>
              <a:off x="7627349" y="524289"/>
              <a:ext cx="4033867" cy="1181785"/>
            </a:xfrm>
            <a:custGeom>
              <a:avLst/>
              <a:gdLst>
                <a:gd name="connsiteX0" fmla="*/ 2016934 w 4033867"/>
                <a:gd name="connsiteY0" fmla="*/ 0 h 1181785"/>
                <a:gd name="connsiteX1" fmla="*/ 0 w 4033867"/>
                <a:gd name="connsiteY1" fmla="*/ 672207 h 1181785"/>
                <a:gd name="connsiteX2" fmla="*/ 0 w 4033867"/>
                <a:gd name="connsiteY2" fmla="*/ 1181786 h 1181785"/>
                <a:gd name="connsiteX3" fmla="*/ 2016934 w 4033867"/>
                <a:gd name="connsiteY3" fmla="*/ 509579 h 1181785"/>
                <a:gd name="connsiteX4" fmla="*/ 4033868 w 4033867"/>
                <a:gd name="connsiteY4" fmla="*/ 1181786 h 1181785"/>
                <a:gd name="connsiteX5" fmla="*/ 4033868 w 4033867"/>
                <a:gd name="connsiteY5" fmla="*/ 672207 h 1181785"/>
                <a:gd name="connsiteX6" fmla="*/ 2016934 w 4033867"/>
                <a:gd name="connsiteY6" fmla="*/ 0 h 118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3867" h="1181785">
                  <a:moveTo>
                    <a:pt x="2016934" y="0"/>
                  </a:moveTo>
                  <a:lnTo>
                    <a:pt x="0" y="672207"/>
                  </a:lnTo>
                  <a:lnTo>
                    <a:pt x="0" y="1181786"/>
                  </a:lnTo>
                  <a:lnTo>
                    <a:pt x="2016934" y="509579"/>
                  </a:lnTo>
                  <a:lnTo>
                    <a:pt x="4033868" y="1181786"/>
                  </a:lnTo>
                  <a:lnTo>
                    <a:pt x="4033868" y="672207"/>
                  </a:lnTo>
                  <a:lnTo>
                    <a:pt x="2016934" y="0"/>
                  </a:lnTo>
                  <a:close/>
                </a:path>
              </a:pathLst>
            </a:custGeom>
            <a:grpFill/>
            <a:ln w="12670" cap="flat">
              <a:noFill/>
              <a:prstDash val="solid"/>
              <a:miter/>
            </a:ln>
          </p:spPr>
          <p:txBody>
            <a:bodyPr rtlCol="0" anchor="ctr"/>
            <a:lstStyle/>
            <a:p>
              <a:endParaRPr lang="en-US" dirty="0"/>
            </a:p>
          </p:txBody>
        </p:sp>
        <p:sp>
          <p:nvSpPr>
            <p:cNvPr id="9" name="Freeform 8">
              <a:extLst>
                <a:ext uri="{FF2B5EF4-FFF2-40B4-BE49-F238E27FC236}">
                  <a16:creationId xmlns:a16="http://schemas.microsoft.com/office/drawing/2014/main" id="{2DD78185-00D0-9842-AD28-F4929BBED3CE}"/>
                </a:ext>
              </a:extLst>
            </p:cNvPr>
            <p:cNvSpPr/>
            <p:nvPr/>
          </p:nvSpPr>
          <p:spPr>
            <a:xfrm>
              <a:off x="7627349" y="4408604"/>
              <a:ext cx="4034375" cy="1071548"/>
            </a:xfrm>
            <a:custGeom>
              <a:avLst/>
              <a:gdLst>
                <a:gd name="connsiteX0" fmla="*/ 4034375 w 4034375"/>
                <a:gd name="connsiteY0" fmla="*/ 0 h 1071548"/>
                <a:gd name="connsiteX1" fmla="*/ 2540261 w 4034375"/>
                <a:gd name="connsiteY1" fmla="*/ 366993 h 1071548"/>
                <a:gd name="connsiteX2" fmla="*/ 1493988 w 4034375"/>
                <a:gd name="connsiteY2" fmla="*/ 366993 h 1071548"/>
                <a:gd name="connsiteX3" fmla="*/ 0 w 4034375"/>
                <a:gd name="connsiteY3" fmla="*/ 567298 h 1071548"/>
                <a:gd name="connsiteX4" fmla="*/ 0 w 4034375"/>
                <a:gd name="connsiteY4" fmla="*/ 1071548 h 1071548"/>
                <a:gd name="connsiteX5" fmla="*/ 1493988 w 4034375"/>
                <a:gd name="connsiteY5" fmla="*/ 871116 h 1071548"/>
                <a:gd name="connsiteX6" fmla="*/ 2539753 w 4034375"/>
                <a:gd name="connsiteY6" fmla="*/ 871116 h 1071548"/>
                <a:gd name="connsiteX7" fmla="*/ 4033868 w 4034375"/>
                <a:gd name="connsiteY7" fmla="*/ 504124 h 107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4375" h="1071548">
                  <a:moveTo>
                    <a:pt x="4034375" y="0"/>
                  </a:moveTo>
                  <a:cubicBezTo>
                    <a:pt x="4023591" y="29557"/>
                    <a:pt x="3828089" y="366993"/>
                    <a:pt x="2540261" y="366993"/>
                  </a:cubicBezTo>
                  <a:lnTo>
                    <a:pt x="1493988" y="366993"/>
                  </a:lnTo>
                  <a:cubicBezTo>
                    <a:pt x="173174" y="377141"/>
                    <a:pt x="25373" y="549031"/>
                    <a:pt x="0" y="567298"/>
                  </a:cubicBezTo>
                  <a:lnTo>
                    <a:pt x="0" y="1071548"/>
                  </a:lnTo>
                  <a:cubicBezTo>
                    <a:pt x="25373" y="1053154"/>
                    <a:pt x="173174" y="881265"/>
                    <a:pt x="1493988" y="871116"/>
                  </a:cubicBezTo>
                  <a:lnTo>
                    <a:pt x="2539753" y="871116"/>
                  </a:lnTo>
                  <a:cubicBezTo>
                    <a:pt x="3827582" y="871116"/>
                    <a:pt x="4023084" y="533808"/>
                    <a:pt x="4033868" y="504124"/>
                  </a:cubicBezTo>
                  <a:close/>
                </a:path>
              </a:pathLst>
            </a:custGeom>
            <a:grpFill/>
            <a:ln w="12670" cap="flat">
              <a:noFill/>
              <a:prstDash val="solid"/>
              <a:miter/>
            </a:ln>
          </p:spPr>
          <p:txBody>
            <a:bodyPr rtlCol="0" anchor="ctr"/>
            <a:lstStyle/>
            <a:p>
              <a:endParaRPr lang="en-US" dirty="0"/>
            </a:p>
          </p:txBody>
        </p:sp>
        <p:sp>
          <p:nvSpPr>
            <p:cNvPr id="10" name="Freeform 9">
              <a:extLst>
                <a:ext uri="{FF2B5EF4-FFF2-40B4-BE49-F238E27FC236}">
                  <a16:creationId xmlns:a16="http://schemas.microsoft.com/office/drawing/2014/main" id="{1C145F9A-0962-C340-B4CC-BE794725B3F1}"/>
                </a:ext>
              </a:extLst>
            </p:cNvPr>
            <p:cNvSpPr/>
            <p:nvPr/>
          </p:nvSpPr>
          <p:spPr>
            <a:xfrm>
              <a:off x="7627349" y="5248894"/>
              <a:ext cx="4034375" cy="1071548"/>
            </a:xfrm>
            <a:custGeom>
              <a:avLst/>
              <a:gdLst>
                <a:gd name="connsiteX0" fmla="*/ 4034375 w 4034375"/>
                <a:gd name="connsiteY0" fmla="*/ 0 h 1071548"/>
                <a:gd name="connsiteX1" fmla="*/ 2540261 w 4034375"/>
                <a:gd name="connsiteY1" fmla="*/ 366993 h 1071548"/>
                <a:gd name="connsiteX2" fmla="*/ 1493988 w 4034375"/>
                <a:gd name="connsiteY2" fmla="*/ 366993 h 1071548"/>
                <a:gd name="connsiteX3" fmla="*/ 0 w 4034375"/>
                <a:gd name="connsiteY3" fmla="*/ 567298 h 1071548"/>
                <a:gd name="connsiteX4" fmla="*/ 0 w 4034375"/>
                <a:gd name="connsiteY4" fmla="*/ 1071548 h 1071548"/>
                <a:gd name="connsiteX5" fmla="*/ 1493988 w 4034375"/>
                <a:gd name="connsiteY5" fmla="*/ 871243 h 1071548"/>
                <a:gd name="connsiteX6" fmla="*/ 2539753 w 4034375"/>
                <a:gd name="connsiteY6" fmla="*/ 871243 h 1071548"/>
                <a:gd name="connsiteX7" fmla="*/ 4033868 w 4034375"/>
                <a:gd name="connsiteY7" fmla="*/ 504124 h 107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4375" h="1071548">
                  <a:moveTo>
                    <a:pt x="4034375" y="0"/>
                  </a:moveTo>
                  <a:cubicBezTo>
                    <a:pt x="4023591" y="29684"/>
                    <a:pt x="3828089" y="366993"/>
                    <a:pt x="2540261" y="366993"/>
                  </a:cubicBezTo>
                  <a:lnTo>
                    <a:pt x="1493988" y="366993"/>
                  </a:lnTo>
                  <a:cubicBezTo>
                    <a:pt x="173174" y="377142"/>
                    <a:pt x="25373" y="549031"/>
                    <a:pt x="0" y="567298"/>
                  </a:cubicBezTo>
                  <a:lnTo>
                    <a:pt x="0" y="1071548"/>
                  </a:lnTo>
                  <a:cubicBezTo>
                    <a:pt x="25373" y="1053154"/>
                    <a:pt x="173174" y="881265"/>
                    <a:pt x="1493988" y="871243"/>
                  </a:cubicBezTo>
                  <a:lnTo>
                    <a:pt x="2539753" y="871243"/>
                  </a:lnTo>
                  <a:cubicBezTo>
                    <a:pt x="3827582" y="871243"/>
                    <a:pt x="4023084" y="533808"/>
                    <a:pt x="4033868" y="504124"/>
                  </a:cubicBezTo>
                  <a:close/>
                </a:path>
              </a:pathLst>
            </a:custGeom>
            <a:grpFill/>
            <a:ln w="12670" cap="flat">
              <a:noFill/>
              <a:prstDash val="solid"/>
              <a:miter/>
            </a:ln>
          </p:spPr>
          <p:txBody>
            <a:bodyPr rtlCol="0" anchor="ctr"/>
            <a:lstStyle/>
            <a:p>
              <a:endParaRPr lang="en-US" dirty="0"/>
            </a:p>
          </p:txBody>
        </p:sp>
        <p:sp>
          <p:nvSpPr>
            <p:cNvPr id="11" name="Freeform 10">
              <a:extLst>
                <a:ext uri="{FF2B5EF4-FFF2-40B4-BE49-F238E27FC236}">
                  <a16:creationId xmlns:a16="http://schemas.microsoft.com/office/drawing/2014/main" id="{4B99F9F0-E3F6-CA4F-BB2F-E10F1F9D38CE}"/>
                </a:ext>
              </a:extLst>
            </p:cNvPr>
            <p:cNvSpPr/>
            <p:nvPr/>
          </p:nvSpPr>
          <p:spPr>
            <a:xfrm>
              <a:off x="11119366" y="2695674"/>
              <a:ext cx="541849" cy="1661807"/>
            </a:xfrm>
            <a:custGeom>
              <a:avLst/>
              <a:gdLst>
                <a:gd name="connsiteX0" fmla="*/ 0 w 541849"/>
                <a:gd name="connsiteY0" fmla="*/ 0 h 1661807"/>
                <a:gd name="connsiteX1" fmla="*/ 0 w 541849"/>
                <a:gd name="connsiteY1" fmla="*/ 1661807 h 1661807"/>
                <a:gd name="connsiteX2" fmla="*/ 541849 w 541849"/>
                <a:gd name="connsiteY2" fmla="*/ 1382725 h 1661807"/>
                <a:gd name="connsiteX3" fmla="*/ 541849 w 541849"/>
                <a:gd name="connsiteY3" fmla="*/ 0 h 1661807"/>
              </a:gdLst>
              <a:ahLst/>
              <a:cxnLst>
                <a:cxn ang="0">
                  <a:pos x="connsiteX0" y="connsiteY0"/>
                </a:cxn>
                <a:cxn ang="0">
                  <a:pos x="connsiteX1" y="connsiteY1"/>
                </a:cxn>
                <a:cxn ang="0">
                  <a:pos x="connsiteX2" y="connsiteY2"/>
                </a:cxn>
                <a:cxn ang="0">
                  <a:pos x="connsiteX3" y="connsiteY3"/>
                </a:cxn>
              </a:cxnLst>
              <a:rect l="l" t="t" r="r" b="b"/>
              <a:pathLst>
                <a:path w="541849" h="1661807">
                  <a:moveTo>
                    <a:pt x="0" y="0"/>
                  </a:moveTo>
                  <a:lnTo>
                    <a:pt x="0" y="1661807"/>
                  </a:lnTo>
                  <a:cubicBezTo>
                    <a:pt x="444035" y="1559688"/>
                    <a:pt x="534618" y="1402261"/>
                    <a:pt x="541849" y="1382725"/>
                  </a:cubicBezTo>
                  <a:lnTo>
                    <a:pt x="541849" y="0"/>
                  </a:lnTo>
                  <a:close/>
                </a:path>
              </a:pathLst>
            </a:custGeom>
            <a:grpFill/>
            <a:ln w="12670" cap="flat">
              <a:noFill/>
              <a:prstDash val="solid"/>
              <a:miter/>
            </a:ln>
          </p:spPr>
          <p:txBody>
            <a:bodyPr rtlCol="0" anchor="ctr"/>
            <a:lstStyle/>
            <a:p>
              <a:endParaRPr lang="en-US" dirty="0"/>
            </a:p>
          </p:txBody>
        </p:sp>
      </p:grpSp>
      <p:sp>
        <p:nvSpPr>
          <p:cNvPr id="2" name="Title 1">
            <a:extLst>
              <a:ext uri="{FF2B5EF4-FFF2-40B4-BE49-F238E27FC236}">
                <a16:creationId xmlns:a16="http://schemas.microsoft.com/office/drawing/2014/main" id="{4CB71193-550B-4245-9C3C-F188194A2AAD}"/>
              </a:ext>
            </a:extLst>
          </p:cNvPr>
          <p:cNvSpPr>
            <a:spLocks noGrp="1"/>
          </p:cNvSpPr>
          <p:nvPr>
            <p:ph type="title" hasCustomPrompt="1"/>
          </p:nvPr>
        </p:nvSpPr>
        <p:spPr>
          <a:xfrm>
            <a:off x="640080" y="1892808"/>
            <a:ext cx="7315200" cy="2852737"/>
          </a:xfrm>
        </p:spPr>
        <p:txBody>
          <a:bodyPr anchor="ctr"/>
          <a:lstStyle>
            <a:lvl1pPr>
              <a:defRPr sz="5400">
                <a:solidFill>
                  <a:schemeClr val="accent2"/>
                </a:solidFill>
              </a:defRPr>
            </a:lvl1pPr>
          </a:lstStyle>
          <a:p>
            <a:r>
              <a:rPr lang="en-US" dirty="0"/>
              <a:t>Click to edit divider</a:t>
            </a:r>
          </a:p>
        </p:txBody>
      </p:sp>
    </p:spTree>
    <p:extLst>
      <p:ext uri="{BB962C8B-B14F-4D97-AF65-F5344CB8AC3E}">
        <p14:creationId xmlns:p14="http://schemas.microsoft.com/office/powerpoint/2010/main" val="10603044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Divider blue">
    <p:bg>
      <p:bgPr>
        <a:solidFill>
          <a:schemeClr val="accent2"/>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F6146465-722E-1D4E-8FC7-9C83D7B9B284}"/>
              </a:ext>
            </a:extLst>
          </p:cNvPr>
          <p:cNvGrpSpPr/>
          <p:nvPr/>
        </p:nvGrpSpPr>
        <p:grpSpPr>
          <a:xfrm>
            <a:off x="8157625" y="524289"/>
            <a:ext cx="4034375" cy="5796153"/>
            <a:chOff x="7627349" y="524289"/>
            <a:chExt cx="4034375" cy="5796153"/>
          </a:xfrm>
          <a:solidFill>
            <a:schemeClr val="bg1">
              <a:alpha val="25000"/>
            </a:schemeClr>
          </a:solidFill>
        </p:grpSpPr>
        <p:sp>
          <p:nvSpPr>
            <p:cNvPr id="7" name="Freeform 6">
              <a:extLst>
                <a:ext uri="{FF2B5EF4-FFF2-40B4-BE49-F238E27FC236}">
                  <a16:creationId xmlns:a16="http://schemas.microsoft.com/office/drawing/2014/main" id="{180ADF14-87A2-684C-A723-E12D60646722}"/>
                </a:ext>
              </a:extLst>
            </p:cNvPr>
            <p:cNvSpPr/>
            <p:nvPr/>
          </p:nvSpPr>
          <p:spPr>
            <a:xfrm>
              <a:off x="7627349" y="2695674"/>
              <a:ext cx="541849" cy="1751874"/>
            </a:xfrm>
            <a:custGeom>
              <a:avLst/>
              <a:gdLst>
                <a:gd name="connsiteX0" fmla="*/ 541850 w 541849"/>
                <a:gd name="connsiteY0" fmla="*/ 0 h 1751874"/>
                <a:gd name="connsiteX1" fmla="*/ 0 w 541849"/>
                <a:gd name="connsiteY1" fmla="*/ 0 h 1751874"/>
                <a:gd name="connsiteX2" fmla="*/ 0 w 541849"/>
                <a:gd name="connsiteY2" fmla="*/ 919195 h 1751874"/>
                <a:gd name="connsiteX3" fmla="*/ 0 w 541849"/>
                <a:gd name="connsiteY3" fmla="*/ 1751874 h 1751874"/>
                <a:gd name="connsiteX4" fmla="*/ 541850 w 541849"/>
                <a:gd name="connsiteY4" fmla="*/ 1751874 h 1751874"/>
                <a:gd name="connsiteX5" fmla="*/ 541850 w 541849"/>
                <a:gd name="connsiteY5" fmla="*/ 0 h 1751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1849" h="1751874">
                  <a:moveTo>
                    <a:pt x="541850" y="0"/>
                  </a:moveTo>
                  <a:lnTo>
                    <a:pt x="0" y="0"/>
                  </a:lnTo>
                  <a:lnTo>
                    <a:pt x="0" y="919195"/>
                  </a:lnTo>
                  <a:lnTo>
                    <a:pt x="0" y="1751874"/>
                  </a:lnTo>
                  <a:lnTo>
                    <a:pt x="541850" y="1751874"/>
                  </a:lnTo>
                  <a:lnTo>
                    <a:pt x="541850" y="0"/>
                  </a:lnTo>
                  <a:close/>
                </a:path>
              </a:pathLst>
            </a:custGeom>
            <a:grpFill/>
            <a:ln w="12670" cap="flat">
              <a:noFill/>
              <a:prstDash val="solid"/>
              <a:miter/>
            </a:ln>
          </p:spPr>
          <p:txBody>
            <a:bodyPr rtlCol="0" anchor="ctr"/>
            <a:lstStyle/>
            <a:p>
              <a:endParaRPr lang="en-US" dirty="0"/>
            </a:p>
          </p:txBody>
        </p:sp>
        <p:sp>
          <p:nvSpPr>
            <p:cNvPr id="8" name="Freeform 7">
              <a:extLst>
                <a:ext uri="{FF2B5EF4-FFF2-40B4-BE49-F238E27FC236}">
                  <a16:creationId xmlns:a16="http://schemas.microsoft.com/office/drawing/2014/main" id="{3D580A0A-41D6-4F48-AACF-B9232FE9E0E5}"/>
                </a:ext>
              </a:extLst>
            </p:cNvPr>
            <p:cNvSpPr/>
            <p:nvPr/>
          </p:nvSpPr>
          <p:spPr>
            <a:xfrm>
              <a:off x="8791354" y="2695674"/>
              <a:ext cx="541849" cy="1751874"/>
            </a:xfrm>
            <a:custGeom>
              <a:avLst/>
              <a:gdLst>
                <a:gd name="connsiteX0" fmla="*/ 0 w 541849"/>
                <a:gd name="connsiteY0" fmla="*/ 0 h 1751874"/>
                <a:gd name="connsiteX1" fmla="*/ 0 w 541849"/>
                <a:gd name="connsiteY1" fmla="*/ 919195 h 1751874"/>
                <a:gd name="connsiteX2" fmla="*/ 0 w 541849"/>
                <a:gd name="connsiteY2" fmla="*/ 1751874 h 1751874"/>
                <a:gd name="connsiteX3" fmla="*/ 541850 w 541849"/>
                <a:gd name="connsiteY3" fmla="*/ 1751874 h 1751874"/>
                <a:gd name="connsiteX4" fmla="*/ 541850 w 541849"/>
                <a:gd name="connsiteY4" fmla="*/ 0 h 1751874"/>
                <a:gd name="connsiteX5" fmla="*/ 0 w 541849"/>
                <a:gd name="connsiteY5" fmla="*/ 0 h 1751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1849" h="1751874">
                  <a:moveTo>
                    <a:pt x="0" y="0"/>
                  </a:moveTo>
                  <a:lnTo>
                    <a:pt x="0" y="919195"/>
                  </a:lnTo>
                  <a:lnTo>
                    <a:pt x="0" y="1751874"/>
                  </a:lnTo>
                  <a:lnTo>
                    <a:pt x="541850" y="1751874"/>
                  </a:lnTo>
                  <a:lnTo>
                    <a:pt x="541850" y="0"/>
                  </a:lnTo>
                  <a:lnTo>
                    <a:pt x="0" y="0"/>
                  </a:lnTo>
                  <a:close/>
                </a:path>
              </a:pathLst>
            </a:custGeom>
            <a:grpFill/>
            <a:ln w="12670" cap="flat">
              <a:noFill/>
              <a:prstDash val="solid"/>
              <a:miter/>
            </a:ln>
          </p:spPr>
          <p:txBody>
            <a:bodyPr rtlCol="0" anchor="ctr"/>
            <a:lstStyle/>
            <a:p>
              <a:endParaRPr lang="en-US" dirty="0"/>
            </a:p>
          </p:txBody>
        </p:sp>
        <p:sp>
          <p:nvSpPr>
            <p:cNvPr id="9" name="Freeform 8">
              <a:extLst>
                <a:ext uri="{FF2B5EF4-FFF2-40B4-BE49-F238E27FC236}">
                  <a16:creationId xmlns:a16="http://schemas.microsoft.com/office/drawing/2014/main" id="{81946EA6-EEF0-2444-9F01-9ADC2ADEA6F5}"/>
                </a:ext>
              </a:extLst>
            </p:cNvPr>
            <p:cNvSpPr/>
            <p:nvPr/>
          </p:nvSpPr>
          <p:spPr>
            <a:xfrm>
              <a:off x="9955360" y="2695674"/>
              <a:ext cx="541849" cy="1751874"/>
            </a:xfrm>
            <a:custGeom>
              <a:avLst/>
              <a:gdLst>
                <a:gd name="connsiteX0" fmla="*/ 0 w 541849"/>
                <a:gd name="connsiteY0" fmla="*/ 0 h 1751874"/>
                <a:gd name="connsiteX1" fmla="*/ 0 w 541849"/>
                <a:gd name="connsiteY1" fmla="*/ 919195 h 1751874"/>
                <a:gd name="connsiteX2" fmla="*/ 0 w 541849"/>
                <a:gd name="connsiteY2" fmla="*/ 1751874 h 1751874"/>
                <a:gd name="connsiteX3" fmla="*/ 541850 w 541849"/>
                <a:gd name="connsiteY3" fmla="*/ 1751874 h 1751874"/>
                <a:gd name="connsiteX4" fmla="*/ 541850 w 541849"/>
                <a:gd name="connsiteY4" fmla="*/ 0 h 1751874"/>
                <a:gd name="connsiteX5" fmla="*/ 0 w 541849"/>
                <a:gd name="connsiteY5" fmla="*/ 0 h 1751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1849" h="1751874">
                  <a:moveTo>
                    <a:pt x="0" y="0"/>
                  </a:moveTo>
                  <a:lnTo>
                    <a:pt x="0" y="919195"/>
                  </a:lnTo>
                  <a:lnTo>
                    <a:pt x="0" y="1751874"/>
                  </a:lnTo>
                  <a:lnTo>
                    <a:pt x="541850" y="1751874"/>
                  </a:lnTo>
                  <a:lnTo>
                    <a:pt x="541850" y="0"/>
                  </a:lnTo>
                  <a:lnTo>
                    <a:pt x="0" y="0"/>
                  </a:lnTo>
                  <a:close/>
                </a:path>
              </a:pathLst>
            </a:custGeom>
            <a:grpFill/>
            <a:ln w="12670" cap="flat">
              <a:noFill/>
              <a:prstDash val="solid"/>
              <a:miter/>
            </a:ln>
          </p:spPr>
          <p:txBody>
            <a:bodyPr rtlCol="0" anchor="ctr"/>
            <a:lstStyle/>
            <a:p>
              <a:endParaRPr lang="en-US" dirty="0"/>
            </a:p>
          </p:txBody>
        </p:sp>
        <p:sp>
          <p:nvSpPr>
            <p:cNvPr id="10" name="Freeform 9">
              <a:extLst>
                <a:ext uri="{FF2B5EF4-FFF2-40B4-BE49-F238E27FC236}">
                  <a16:creationId xmlns:a16="http://schemas.microsoft.com/office/drawing/2014/main" id="{28DACE29-48C9-3D42-BED1-1F108778112F}"/>
                </a:ext>
              </a:extLst>
            </p:cNvPr>
            <p:cNvSpPr/>
            <p:nvPr/>
          </p:nvSpPr>
          <p:spPr>
            <a:xfrm>
              <a:off x="7627349" y="1874158"/>
              <a:ext cx="4033867" cy="493467"/>
            </a:xfrm>
            <a:custGeom>
              <a:avLst/>
              <a:gdLst>
                <a:gd name="connsiteX0" fmla="*/ 0 w 4033867"/>
                <a:gd name="connsiteY0" fmla="*/ 493468 h 493467"/>
                <a:gd name="connsiteX1" fmla="*/ 2016934 w 4033867"/>
                <a:gd name="connsiteY1" fmla="*/ 493468 h 493467"/>
                <a:gd name="connsiteX2" fmla="*/ 4033868 w 4033867"/>
                <a:gd name="connsiteY2" fmla="*/ 493468 h 493467"/>
                <a:gd name="connsiteX3" fmla="*/ 4033868 w 4033867"/>
                <a:gd name="connsiteY3" fmla="*/ 0 h 493467"/>
                <a:gd name="connsiteX4" fmla="*/ 0 w 4033867"/>
                <a:gd name="connsiteY4" fmla="*/ 0 h 493467"/>
                <a:gd name="connsiteX5" fmla="*/ 0 w 4033867"/>
                <a:gd name="connsiteY5" fmla="*/ 493468 h 493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867" h="493467">
                  <a:moveTo>
                    <a:pt x="0" y="493468"/>
                  </a:moveTo>
                  <a:lnTo>
                    <a:pt x="2016934" y="493468"/>
                  </a:lnTo>
                  <a:lnTo>
                    <a:pt x="4033868" y="493468"/>
                  </a:lnTo>
                  <a:lnTo>
                    <a:pt x="4033868" y="0"/>
                  </a:lnTo>
                  <a:lnTo>
                    <a:pt x="0" y="0"/>
                  </a:lnTo>
                  <a:lnTo>
                    <a:pt x="0" y="493468"/>
                  </a:lnTo>
                  <a:close/>
                </a:path>
              </a:pathLst>
            </a:custGeom>
            <a:grpFill/>
            <a:ln w="12670" cap="flat">
              <a:noFill/>
              <a:prstDash val="solid"/>
              <a:miter/>
            </a:ln>
          </p:spPr>
          <p:txBody>
            <a:bodyPr rtlCol="0" anchor="ctr"/>
            <a:lstStyle/>
            <a:p>
              <a:endParaRPr lang="en-US" dirty="0"/>
            </a:p>
          </p:txBody>
        </p:sp>
        <p:sp>
          <p:nvSpPr>
            <p:cNvPr id="11" name="Freeform 10">
              <a:extLst>
                <a:ext uri="{FF2B5EF4-FFF2-40B4-BE49-F238E27FC236}">
                  <a16:creationId xmlns:a16="http://schemas.microsoft.com/office/drawing/2014/main" id="{6DD96D97-1082-754F-AFFB-1B8AA138E56E}"/>
                </a:ext>
              </a:extLst>
            </p:cNvPr>
            <p:cNvSpPr/>
            <p:nvPr/>
          </p:nvSpPr>
          <p:spPr>
            <a:xfrm>
              <a:off x="7627349" y="524289"/>
              <a:ext cx="4033867" cy="1181785"/>
            </a:xfrm>
            <a:custGeom>
              <a:avLst/>
              <a:gdLst>
                <a:gd name="connsiteX0" fmla="*/ 2016934 w 4033867"/>
                <a:gd name="connsiteY0" fmla="*/ 0 h 1181785"/>
                <a:gd name="connsiteX1" fmla="*/ 0 w 4033867"/>
                <a:gd name="connsiteY1" fmla="*/ 672207 h 1181785"/>
                <a:gd name="connsiteX2" fmla="*/ 0 w 4033867"/>
                <a:gd name="connsiteY2" fmla="*/ 1181786 h 1181785"/>
                <a:gd name="connsiteX3" fmla="*/ 2016934 w 4033867"/>
                <a:gd name="connsiteY3" fmla="*/ 509579 h 1181785"/>
                <a:gd name="connsiteX4" fmla="*/ 4033868 w 4033867"/>
                <a:gd name="connsiteY4" fmla="*/ 1181786 h 1181785"/>
                <a:gd name="connsiteX5" fmla="*/ 4033868 w 4033867"/>
                <a:gd name="connsiteY5" fmla="*/ 672207 h 1181785"/>
                <a:gd name="connsiteX6" fmla="*/ 2016934 w 4033867"/>
                <a:gd name="connsiteY6" fmla="*/ 0 h 118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3867" h="1181785">
                  <a:moveTo>
                    <a:pt x="2016934" y="0"/>
                  </a:moveTo>
                  <a:lnTo>
                    <a:pt x="0" y="672207"/>
                  </a:lnTo>
                  <a:lnTo>
                    <a:pt x="0" y="1181786"/>
                  </a:lnTo>
                  <a:lnTo>
                    <a:pt x="2016934" y="509579"/>
                  </a:lnTo>
                  <a:lnTo>
                    <a:pt x="4033868" y="1181786"/>
                  </a:lnTo>
                  <a:lnTo>
                    <a:pt x="4033868" y="672207"/>
                  </a:lnTo>
                  <a:lnTo>
                    <a:pt x="2016934" y="0"/>
                  </a:lnTo>
                  <a:close/>
                </a:path>
              </a:pathLst>
            </a:custGeom>
            <a:grpFill/>
            <a:ln w="12670" cap="flat">
              <a:noFill/>
              <a:prstDash val="solid"/>
              <a:miter/>
            </a:ln>
          </p:spPr>
          <p:txBody>
            <a:bodyPr rtlCol="0" anchor="ctr"/>
            <a:lstStyle/>
            <a:p>
              <a:endParaRPr lang="en-US" dirty="0"/>
            </a:p>
          </p:txBody>
        </p:sp>
        <p:sp>
          <p:nvSpPr>
            <p:cNvPr id="12" name="Freeform 11">
              <a:extLst>
                <a:ext uri="{FF2B5EF4-FFF2-40B4-BE49-F238E27FC236}">
                  <a16:creationId xmlns:a16="http://schemas.microsoft.com/office/drawing/2014/main" id="{5FE82FE9-E253-0D4E-A258-48C6801B608E}"/>
                </a:ext>
              </a:extLst>
            </p:cNvPr>
            <p:cNvSpPr/>
            <p:nvPr/>
          </p:nvSpPr>
          <p:spPr>
            <a:xfrm>
              <a:off x="7627349" y="4408604"/>
              <a:ext cx="4034375" cy="1071548"/>
            </a:xfrm>
            <a:custGeom>
              <a:avLst/>
              <a:gdLst>
                <a:gd name="connsiteX0" fmla="*/ 4034375 w 4034375"/>
                <a:gd name="connsiteY0" fmla="*/ 0 h 1071548"/>
                <a:gd name="connsiteX1" fmla="*/ 2540261 w 4034375"/>
                <a:gd name="connsiteY1" fmla="*/ 366993 h 1071548"/>
                <a:gd name="connsiteX2" fmla="*/ 1493988 w 4034375"/>
                <a:gd name="connsiteY2" fmla="*/ 366993 h 1071548"/>
                <a:gd name="connsiteX3" fmla="*/ 0 w 4034375"/>
                <a:gd name="connsiteY3" fmla="*/ 567298 h 1071548"/>
                <a:gd name="connsiteX4" fmla="*/ 0 w 4034375"/>
                <a:gd name="connsiteY4" fmla="*/ 1071548 h 1071548"/>
                <a:gd name="connsiteX5" fmla="*/ 1493988 w 4034375"/>
                <a:gd name="connsiteY5" fmla="*/ 871116 h 1071548"/>
                <a:gd name="connsiteX6" fmla="*/ 2539753 w 4034375"/>
                <a:gd name="connsiteY6" fmla="*/ 871116 h 1071548"/>
                <a:gd name="connsiteX7" fmla="*/ 4033868 w 4034375"/>
                <a:gd name="connsiteY7" fmla="*/ 504124 h 107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4375" h="1071548">
                  <a:moveTo>
                    <a:pt x="4034375" y="0"/>
                  </a:moveTo>
                  <a:cubicBezTo>
                    <a:pt x="4023591" y="29557"/>
                    <a:pt x="3828089" y="366993"/>
                    <a:pt x="2540261" y="366993"/>
                  </a:cubicBezTo>
                  <a:lnTo>
                    <a:pt x="1493988" y="366993"/>
                  </a:lnTo>
                  <a:cubicBezTo>
                    <a:pt x="173174" y="377141"/>
                    <a:pt x="25373" y="549031"/>
                    <a:pt x="0" y="567298"/>
                  </a:cubicBezTo>
                  <a:lnTo>
                    <a:pt x="0" y="1071548"/>
                  </a:lnTo>
                  <a:cubicBezTo>
                    <a:pt x="25373" y="1053154"/>
                    <a:pt x="173174" y="881265"/>
                    <a:pt x="1493988" y="871116"/>
                  </a:cubicBezTo>
                  <a:lnTo>
                    <a:pt x="2539753" y="871116"/>
                  </a:lnTo>
                  <a:cubicBezTo>
                    <a:pt x="3827582" y="871116"/>
                    <a:pt x="4023084" y="533808"/>
                    <a:pt x="4033868" y="504124"/>
                  </a:cubicBezTo>
                  <a:close/>
                </a:path>
              </a:pathLst>
            </a:custGeom>
            <a:grpFill/>
            <a:ln w="12670" cap="flat">
              <a:noFill/>
              <a:prstDash val="solid"/>
              <a:miter/>
            </a:ln>
          </p:spPr>
          <p:txBody>
            <a:bodyPr rtlCol="0" anchor="ctr"/>
            <a:lstStyle/>
            <a:p>
              <a:endParaRPr lang="en-US" dirty="0"/>
            </a:p>
          </p:txBody>
        </p:sp>
        <p:sp>
          <p:nvSpPr>
            <p:cNvPr id="13" name="Freeform 12">
              <a:extLst>
                <a:ext uri="{FF2B5EF4-FFF2-40B4-BE49-F238E27FC236}">
                  <a16:creationId xmlns:a16="http://schemas.microsoft.com/office/drawing/2014/main" id="{78B11249-DCC3-2C40-A9BE-D4BCF3D5388B}"/>
                </a:ext>
              </a:extLst>
            </p:cNvPr>
            <p:cNvSpPr/>
            <p:nvPr/>
          </p:nvSpPr>
          <p:spPr>
            <a:xfrm>
              <a:off x="7627349" y="5248894"/>
              <a:ext cx="4034375" cy="1071548"/>
            </a:xfrm>
            <a:custGeom>
              <a:avLst/>
              <a:gdLst>
                <a:gd name="connsiteX0" fmla="*/ 4034375 w 4034375"/>
                <a:gd name="connsiteY0" fmla="*/ 0 h 1071548"/>
                <a:gd name="connsiteX1" fmla="*/ 2540261 w 4034375"/>
                <a:gd name="connsiteY1" fmla="*/ 366993 h 1071548"/>
                <a:gd name="connsiteX2" fmla="*/ 1493988 w 4034375"/>
                <a:gd name="connsiteY2" fmla="*/ 366993 h 1071548"/>
                <a:gd name="connsiteX3" fmla="*/ 0 w 4034375"/>
                <a:gd name="connsiteY3" fmla="*/ 567298 h 1071548"/>
                <a:gd name="connsiteX4" fmla="*/ 0 w 4034375"/>
                <a:gd name="connsiteY4" fmla="*/ 1071548 h 1071548"/>
                <a:gd name="connsiteX5" fmla="*/ 1493988 w 4034375"/>
                <a:gd name="connsiteY5" fmla="*/ 871243 h 1071548"/>
                <a:gd name="connsiteX6" fmla="*/ 2539753 w 4034375"/>
                <a:gd name="connsiteY6" fmla="*/ 871243 h 1071548"/>
                <a:gd name="connsiteX7" fmla="*/ 4033868 w 4034375"/>
                <a:gd name="connsiteY7" fmla="*/ 504124 h 107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4375" h="1071548">
                  <a:moveTo>
                    <a:pt x="4034375" y="0"/>
                  </a:moveTo>
                  <a:cubicBezTo>
                    <a:pt x="4023591" y="29684"/>
                    <a:pt x="3828089" y="366993"/>
                    <a:pt x="2540261" y="366993"/>
                  </a:cubicBezTo>
                  <a:lnTo>
                    <a:pt x="1493988" y="366993"/>
                  </a:lnTo>
                  <a:cubicBezTo>
                    <a:pt x="173174" y="377142"/>
                    <a:pt x="25373" y="549031"/>
                    <a:pt x="0" y="567298"/>
                  </a:cubicBezTo>
                  <a:lnTo>
                    <a:pt x="0" y="1071548"/>
                  </a:lnTo>
                  <a:cubicBezTo>
                    <a:pt x="25373" y="1053154"/>
                    <a:pt x="173174" y="881265"/>
                    <a:pt x="1493988" y="871243"/>
                  </a:cubicBezTo>
                  <a:lnTo>
                    <a:pt x="2539753" y="871243"/>
                  </a:lnTo>
                  <a:cubicBezTo>
                    <a:pt x="3827582" y="871243"/>
                    <a:pt x="4023084" y="533808"/>
                    <a:pt x="4033868" y="504124"/>
                  </a:cubicBezTo>
                  <a:close/>
                </a:path>
              </a:pathLst>
            </a:custGeom>
            <a:grpFill/>
            <a:ln w="12670" cap="flat">
              <a:noFill/>
              <a:prstDash val="solid"/>
              <a:miter/>
            </a:ln>
          </p:spPr>
          <p:txBody>
            <a:bodyPr rtlCol="0" anchor="ctr"/>
            <a:lstStyle/>
            <a:p>
              <a:endParaRPr lang="en-US" dirty="0"/>
            </a:p>
          </p:txBody>
        </p:sp>
        <p:sp>
          <p:nvSpPr>
            <p:cNvPr id="14" name="Freeform 13">
              <a:extLst>
                <a:ext uri="{FF2B5EF4-FFF2-40B4-BE49-F238E27FC236}">
                  <a16:creationId xmlns:a16="http://schemas.microsoft.com/office/drawing/2014/main" id="{3E4A6DC6-0543-6944-8514-22DF36B3AA49}"/>
                </a:ext>
              </a:extLst>
            </p:cNvPr>
            <p:cNvSpPr/>
            <p:nvPr/>
          </p:nvSpPr>
          <p:spPr>
            <a:xfrm>
              <a:off x="11119366" y="2695674"/>
              <a:ext cx="541849" cy="1661807"/>
            </a:xfrm>
            <a:custGeom>
              <a:avLst/>
              <a:gdLst>
                <a:gd name="connsiteX0" fmla="*/ 0 w 541849"/>
                <a:gd name="connsiteY0" fmla="*/ 0 h 1661807"/>
                <a:gd name="connsiteX1" fmla="*/ 0 w 541849"/>
                <a:gd name="connsiteY1" fmla="*/ 1661807 h 1661807"/>
                <a:gd name="connsiteX2" fmla="*/ 541849 w 541849"/>
                <a:gd name="connsiteY2" fmla="*/ 1382725 h 1661807"/>
                <a:gd name="connsiteX3" fmla="*/ 541849 w 541849"/>
                <a:gd name="connsiteY3" fmla="*/ 0 h 1661807"/>
              </a:gdLst>
              <a:ahLst/>
              <a:cxnLst>
                <a:cxn ang="0">
                  <a:pos x="connsiteX0" y="connsiteY0"/>
                </a:cxn>
                <a:cxn ang="0">
                  <a:pos x="connsiteX1" y="connsiteY1"/>
                </a:cxn>
                <a:cxn ang="0">
                  <a:pos x="connsiteX2" y="connsiteY2"/>
                </a:cxn>
                <a:cxn ang="0">
                  <a:pos x="connsiteX3" y="connsiteY3"/>
                </a:cxn>
              </a:cxnLst>
              <a:rect l="l" t="t" r="r" b="b"/>
              <a:pathLst>
                <a:path w="541849" h="1661807">
                  <a:moveTo>
                    <a:pt x="0" y="0"/>
                  </a:moveTo>
                  <a:lnTo>
                    <a:pt x="0" y="1661807"/>
                  </a:lnTo>
                  <a:cubicBezTo>
                    <a:pt x="444035" y="1559688"/>
                    <a:pt x="534618" y="1402261"/>
                    <a:pt x="541849" y="1382725"/>
                  </a:cubicBezTo>
                  <a:lnTo>
                    <a:pt x="541849" y="0"/>
                  </a:lnTo>
                  <a:close/>
                </a:path>
              </a:pathLst>
            </a:custGeom>
            <a:grpFill/>
            <a:ln w="12670" cap="flat">
              <a:noFill/>
              <a:prstDash val="solid"/>
              <a:miter/>
            </a:ln>
          </p:spPr>
          <p:txBody>
            <a:bodyPr rtlCol="0" anchor="ctr"/>
            <a:lstStyle/>
            <a:p>
              <a:endParaRPr lang="en-US" dirty="0"/>
            </a:p>
          </p:txBody>
        </p:sp>
      </p:grpSp>
      <p:sp>
        <p:nvSpPr>
          <p:cNvPr id="2" name="Title 1">
            <a:extLst>
              <a:ext uri="{FF2B5EF4-FFF2-40B4-BE49-F238E27FC236}">
                <a16:creationId xmlns:a16="http://schemas.microsoft.com/office/drawing/2014/main" id="{4CB71193-550B-4245-9C3C-F188194A2AAD}"/>
              </a:ext>
            </a:extLst>
          </p:cNvPr>
          <p:cNvSpPr>
            <a:spLocks noGrp="1"/>
          </p:cNvSpPr>
          <p:nvPr>
            <p:ph type="title" hasCustomPrompt="1"/>
          </p:nvPr>
        </p:nvSpPr>
        <p:spPr>
          <a:xfrm>
            <a:off x="640080" y="1892808"/>
            <a:ext cx="7315200" cy="2852737"/>
          </a:xfrm>
        </p:spPr>
        <p:txBody>
          <a:bodyPr anchor="ctr"/>
          <a:lstStyle>
            <a:lvl1pPr>
              <a:defRPr sz="5400">
                <a:solidFill>
                  <a:schemeClr val="bg1"/>
                </a:solidFill>
              </a:defRPr>
            </a:lvl1pPr>
          </a:lstStyle>
          <a:p>
            <a:r>
              <a:rPr lang="en-US" dirty="0"/>
              <a:t>Click to edit divider</a:t>
            </a:r>
          </a:p>
        </p:txBody>
      </p:sp>
      <p:pic>
        <p:nvPicPr>
          <p:cNvPr id="3" name="Graphic 2">
            <a:extLst>
              <a:ext uri="{FF2B5EF4-FFF2-40B4-BE49-F238E27FC236}">
                <a16:creationId xmlns:a16="http://schemas.microsoft.com/office/drawing/2014/main" id="{5E699792-0353-F444-B144-B8F8E47D69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40080" y="6301811"/>
            <a:ext cx="1591056" cy="220614"/>
          </a:xfrm>
          <a:prstGeom prst="rect">
            <a:avLst/>
          </a:prstGeom>
        </p:spPr>
      </p:pic>
      <p:sp>
        <p:nvSpPr>
          <p:cNvPr id="4" name="TextBox 3">
            <a:extLst>
              <a:ext uri="{FF2B5EF4-FFF2-40B4-BE49-F238E27FC236}">
                <a16:creationId xmlns:a16="http://schemas.microsoft.com/office/drawing/2014/main" id="{373F37B3-5AF0-4E47-94E1-3DF8063823F2}"/>
              </a:ext>
            </a:extLst>
          </p:cNvPr>
          <p:cNvSpPr txBox="1"/>
          <p:nvPr/>
        </p:nvSpPr>
        <p:spPr>
          <a:xfrm>
            <a:off x="11200986" y="6362188"/>
            <a:ext cx="350934" cy="153888"/>
          </a:xfrm>
          <a:prstGeom prst="rect">
            <a:avLst/>
          </a:prstGeom>
          <a:noFill/>
        </p:spPr>
        <p:txBody>
          <a:bodyPr wrap="square" lIns="0" tIns="0" rIns="0" bIns="0" rtlCol="0">
            <a:spAutoFit/>
          </a:bodyPr>
          <a:lstStyle/>
          <a:p>
            <a:pPr algn="r"/>
            <a:fld id="{A9D3C46F-8465-6948-8418-CACF6F0DE93E}" type="slidenum">
              <a:rPr lang="en-US" sz="1000" smtClean="0">
                <a:solidFill>
                  <a:schemeClr val="bg1"/>
                </a:solidFill>
              </a:rPr>
              <a:pPr algn="r"/>
              <a:t>‹#›</a:t>
            </a:fld>
            <a:endParaRPr lang="en-US" sz="1000" dirty="0">
              <a:solidFill>
                <a:schemeClr val="bg1"/>
              </a:solidFill>
            </a:endParaRPr>
          </a:p>
        </p:txBody>
      </p:sp>
      <p:sp>
        <p:nvSpPr>
          <p:cNvPr id="5" name="TextBox 4">
            <a:extLst>
              <a:ext uri="{FF2B5EF4-FFF2-40B4-BE49-F238E27FC236}">
                <a16:creationId xmlns:a16="http://schemas.microsoft.com/office/drawing/2014/main" id="{0263C9AC-444F-E842-97B6-0D1AC85422F8}"/>
              </a:ext>
            </a:extLst>
          </p:cNvPr>
          <p:cNvSpPr txBox="1"/>
          <p:nvPr/>
        </p:nvSpPr>
        <p:spPr>
          <a:xfrm>
            <a:off x="9817100" y="6362188"/>
            <a:ext cx="1226820" cy="153888"/>
          </a:xfrm>
          <a:prstGeom prst="rect">
            <a:avLst/>
          </a:prstGeom>
          <a:noFill/>
        </p:spPr>
        <p:txBody>
          <a:bodyPr wrap="square" lIns="0" tIns="0" rIns="0" bIns="0" rtlCol="0">
            <a:spAutoFit/>
          </a:bodyPr>
          <a:lstStyle/>
          <a:p>
            <a:pPr algn="r"/>
            <a:r>
              <a:rPr lang="en-US" sz="1000" dirty="0">
                <a:solidFill>
                  <a:schemeClr val="bg1"/>
                </a:solidFill>
              </a:rPr>
              <a:t>Internal use only</a:t>
            </a:r>
          </a:p>
        </p:txBody>
      </p:sp>
    </p:spTree>
    <p:extLst>
      <p:ext uri="{BB962C8B-B14F-4D97-AF65-F5344CB8AC3E}">
        <p14:creationId xmlns:p14="http://schemas.microsoft.com/office/powerpoint/2010/main" val="40820760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Divider light teal">
    <p:bg>
      <p:bgPr>
        <a:solidFill>
          <a:schemeClr val="tx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24406D9-1546-F048-999E-B1C3935E3C50}"/>
              </a:ext>
            </a:extLst>
          </p:cNvPr>
          <p:cNvGrpSpPr/>
          <p:nvPr/>
        </p:nvGrpSpPr>
        <p:grpSpPr>
          <a:xfrm>
            <a:off x="8157625" y="524289"/>
            <a:ext cx="4034375" cy="5796153"/>
            <a:chOff x="7627349" y="524289"/>
            <a:chExt cx="4034375" cy="5796153"/>
          </a:xfrm>
          <a:solidFill>
            <a:schemeClr val="bg1"/>
          </a:solidFill>
        </p:grpSpPr>
        <p:sp>
          <p:nvSpPr>
            <p:cNvPr id="4" name="Freeform 3">
              <a:extLst>
                <a:ext uri="{FF2B5EF4-FFF2-40B4-BE49-F238E27FC236}">
                  <a16:creationId xmlns:a16="http://schemas.microsoft.com/office/drawing/2014/main" id="{D84C793A-4639-4F48-91B8-FD66287147D7}"/>
                </a:ext>
              </a:extLst>
            </p:cNvPr>
            <p:cNvSpPr/>
            <p:nvPr/>
          </p:nvSpPr>
          <p:spPr>
            <a:xfrm>
              <a:off x="7627349" y="2695674"/>
              <a:ext cx="541849" cy="1751874"/>
            </a:xfrm>
            <a:custGeom>
              <a:avLst/>
              <a:gdLst>
                <a:gd name="connsiteX0" fmla="*/ 541850 w 541849"/>
                <a:gd name="connsiteY0" fmla="*/ 0 h 1751874"/>
                <a:gd name="connsiteX1" fmla="*/ 0 w 541849"/>
                <a:gd name="connsiteY1" fmla="*/ 0 h 1751874"/>
                <a:gd name="connsiteX2" fmla="*/ 0 w 541849"/>
                <a:gd name="connsiteY2" fmla="*/ 919195 h 1751874"/>
                <a:gd name="connsiteX3" fmla="*/ 0 w 541849"/>
                <a:gd name="connsiteY3" fmla="*/ 1751874 h 1751874"/>
                <a:gd name="connsiteX4" fmla="*/ 541850 w 541849"/>
                <a:gd name="connsiteY4" fmla="*/ 1751874 h 1751874"/>
                <a:gd name="connsiteX5" fmla="*/ 541850 w 541849"/>
                <a:gd name="connsiteY5" fmla="*/ 0 h 1751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1849" h="1751874">
                  <a:moveTo>
                    <a:pt x="541850" y="0"/>
                  </a:moveTo>
                  <a:lnTo>
                    <a:pt x="0" y="0"/>
                  </a:lnTo>
                  <a:lnTo>
                    <a:pt x="0" y="919195"/>
                  </a:lnTo>
                  <a:lnTo>
                    <a:pt x="0" y="1751874"/>
                  </a:lnTo>
                  <a:lnTo>
                    <a:pt x="541850" y="1751874"/>
                  </a:lnTo>
                  <a:lnTo>
                    <a:pt x="541850" y="0"/>
                  </a:lnTo>
                  <a:close/>
                </a:path>
              </a:pathLst>
            </a:custGeom>
            <a:grpFill/>
            <a:ln w="12670" cap="flat">
              <a:noFill/>
              <a:prstDash val="solid"/>
              <a:miter/>
            </a:ln>
          </p:spPr>
          <p:txBody>
            <a:bodyPr rtlCol="0" anchor="ctr"/>
            <a:lstStyle/>
            <a:p>
              <a:endParaRPr lang="en-US" dirty="0"/>
            </a:p>
          </p:txBody>
        </p:sp>
        <p:sp>
          <p:nvSpPr>
            <p:cNvPr id="5" name="Freeform 4">
              <a:extLst>
                <a:ext uri="{FF2B5EF4-FFF2-40B4-BE49-F238E27FC236}">
                  <a16:creationId xmlns:a16="http://schemas.microsoft.com/office/drawing/2014/main" id="{D7DF4404-7F59-6C45-BC46-3436E9AA2E4D}"/>
                </a:ext>
              </a:extLst>
            </p:cNvPr>
            <p:cNvSpPr/>
            <p:nvPr/>
          </p:nvSpPr>
          <p:spPr>
            <a:xfrm>
              <a:off x="8791354" y="2695674"/>
              <a:ext cx="541849" cy="1751874"/>
            </a:xfrm>
            <a:custGeom>
              <a:avLst/>
              <a:gdLst>
                <a:gd name="connsiteX0" fmla="*/ 0 w 541849"/>
                <a:gd name="connsiteY0" fmla="*/ 0 h 1751874"/>
                <a:gd name="connsiteX1" fmla="*/ 0 w 541849"/>
                <a:gd name="connsiteY1" fmla="*/ 919195 h 1751874"/>
                <a:gd name="connsiteX2" fmla="*/ 0 w 541849"/>
                <a:gd name="connsiteY2" fmla="*/ 1751874 h 1751874"/>
                <a:gd name="connsiteX3" fmla="*/ 541850 w 541849"/>
                <a:gd name="connsiteY3" fmla="*/ 1751874 h 1751874"/>
                <a:gd name="connsiteX4" fmla="*/ 541850 w 541849"/>
                <a:gd name="connsiteY4" fmla="*/ 0 h 1751874"/>
                <a:gd name="connsiteX5" fmla="*/ 0 w 541849"/>
                <a:gd name="connsiteY5" fmla="*/ 0 h 1751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1849" h="1751874">
                  <a:moveTo>
                    <a:pt x="0" y="0"/>
                  </a:moveTo>
                  <a:lnTo>
                    <a:pt x="0" y="919195"/>
                  </a:lnTo>
                  <a:lnTo>
                    <a:pt x="0" y="1751874"/>
                  </a:lnTo>
                  <a:lnTo>
                    <a:pt x="541850" y="1751874"/>
                  </a:lnTo>
                  <a:lnTo>
                    <a:pt x="541850" y="0"/>
                  </a:lnTo>
                  <a:lnTo>
                    <a:pt x="0" y="0"/>
                  </a:lnTo>
                  <a:close/>
                </a:path>
              </a:pathLst>
            </a:custGeom>
            <a:grpFill/>
            <a:ln w="12670" cap="flat">
              <a:noFill/>
              <a:prstDash val="solid"/>
              <a:miter/>
            </a:ln>
          </p:spPr>
          <p:txBody>
            <a:bodyPr rtlCol="0" anchor="ctr"/>
            <a:lstStyle/>
            <a:p>
              <a:endParaRPr lang="en-US" dirty="0"/>
            </a:p>
          </p:txBody>
        </p:sp>
        <p:sp>
          <p:nvSpPr>
            <p:cNvPr id="6" name="Freeform 5">
              <a:extLst>
                <a:ext uri="{FF2B5EF4-FFF2-40B4-BE49-F238E27FC236}">
                  <a16:creationId xmlns:a16="http://schemas.microsoft.com/office/drawing/2014/main" id="{54618A3F-A28E-5C47-B782-E34CDA443E92}"/>
                </a:ext>
              </a:extLst>
            </p:cNvPr>
            <p:cNvSpPr/>
            <p:nvPr/>
          </p:nvSpPr>
          <p:spPr>
            <a:xfrm>
              <a:off x="9955360" y="2695674"/>
              <a:ext cx="541849" cy="1751874"/>
            </a:xfrm>
            <a:custGeom>
              <a:avLst/>
              <a:gdLst>
                <a:gd name="connsiteX0" fmla="*/ 0 w 541849"/>
                <a:gd name="connsiteY0" fmla="*/ 0 h 1751874"/>
                <a:gd name="connsiteX1" fmla="*/ 0 w 541849"/>
                <a:gd name="connsiteY1" fmla="*/ 919195 h 1751874"/>
                <a:gd name="connsiteX2" fmla="*/ 0 w 541849"/>
                <a:gd name="connsiteY2" fmla="*/ 1751874 h 1751874"/>
                <a:gd name="connsiteX3" fmla="*/ 541850 w 541849"/>
                <a:gd name="connsiteY3" fmla="*/ 1751874 h 1751874"/>
                <a:gd name="connsiteX4" fmla="*/ 541850 w 541849"/>
                <a:gd name="connsiteY4" fmla="*/ 0 h 1751874"/>
                <a:gd name="connsiteX5" fmla="*/ 0 w 541849"/>
                <a:gd name="connsiteY5" fmla="*/ 0 h 1751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1849" h="1751874">
                  <a:moveTo>
                    <a:pt x="0" y="0"/>
                  </a:moveTo>
                  <a:lnTo>
                    <a:pt x="0" y="919195"/>
                  </a:lnTo>
                  <a:lnTo>
                    <a:pt x="0" y="1751874"/>
                  </a:lnTo>
                  <a:lnTo>
                    <a:pt x="541850" y="1751874"/>
                  </a:lnTo>
                  <a:lnTo>
                    <a:pt x="541850" y="0"/>
                  </a:lnTo>
                  <a:lnTo>
                    <a:pt x="0" y="0"/>
                  </a:lnTo>
                  <a:close/>
                </a:path>
              </a:pathLst>
            </a:custGeom>
            <a:grpFill/>
            <a:ln w="12670" cap="flat">
              <a:noFill/>
              <a:prstDash val="solid"/>
              <a:miter/>
            </a:ln>
          </p:spPr>
          <p:txBody>
            <a:bodyPr rtlCol="0" anchor="ctr"/>
            <a:lstStyle/>
            <a:p>
              <a:endParaRPr lang="en-US" dirty="0"/>
            </a:p>
          </p:txBody>
        </p:sp>
        <p:sp>
          <p:nvSpPr>
            <p:cNvPr id="7" name="Freeform 6">
              <a:extLst>
                <a:ext uri="{FF2B5EF4-FFF2-40B4-BE49-F238E27FC236}">
                  <a16:creationId xmlns:a16="http://schemas.microsoft.com/office/drawing/2014/main" id="{98396A27-49EC-F348-860F-8E26802DC608}"/>
                </a:ext>
              </a:extLst>
            </p:cNvPr>
            <p:cNvSpPr/>
            <p:nvPr/>
          </p:nvSpPr>
          <p:spPr>
            <a:xfrm>
              <a:off x="7627349" y="1874158"/>
              <a:ext cx="4033867" cy="493467"/>
            </a:xfrm>
            <a:custGeom>
              <a:avLst/>
              <a:gdLst>
                <a:gd name="connsiteX0" fmla="*/ 0 w 4033867"/>
                <a:gd name="connsiteY0" fmla="*/ 493468 h 493467"/>
                <a:gd name="connsiteX1" fmla="*/ 2016934 w 4033867"/>
                <a:gd name="connsiteY1" fmla="*/ 493468 h 493467"/>
                <a:gd name="connsiteX2" fmla="*/ 4033868 w 4033867"/>
                <a:gd name="connsiteY2" fmla="*/ 493468 h 493467"/>
                <a:gd name="connsiteX3" fmla="*/ 4033868 w 4033867"/>
                <a:gd name="connsiteY3" fmla="*/ 0 h 493467"/>
                <a:gd name="connsiteX4" fmla="*/ 0 w 4033867"/>
                <a:gd name="connsiteY4" fmla="*/ 0 h 493467"/>
                <a:gd name="connsiteX5" fmla="*/ 0 w 4033867"/>
                <a:gd name="connsiteY5" fmla="*/ 493468 h 493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867" h="493467">
                  <a:moveTo>
                    <a:pt x="0" y="493468"/>
                  </a:moveTo>
                  <a:lnTo>
                    <a:pt x="2016934" y="493468"/>
                  </a:lnTo>
                  <a:lnTo>
                    <a:pt x="4033868" y="493468"/>
                  </a:lnTo>
                  <a:lnTo>
                    <a:pt x="4033868" y="0"/>
                  </a:lnTo>
                  <a:lnTo>
                    <a:pt x="0" y="0"/>
                  </a:lnTo>
                  <a:lnTo>
                    <a:pt x="0" y="493468"/>
                  </a:lnTo>
                  <a:close/>
                </a:path>
              </a:pathLst>
            </a:custGeom>
            <a:grpFill/>
            <a:ln w="12670" cap="flat">
              <a:noFill/>
              <a:prstDash val="solid"/>
              <a:miter/>
            </a:ln>
          </p:spPr>
          <p:txBody>
            <a:bodyPr rtlCol="0" anchor="ctr"/>
            <a:lstStyle/>
            <a:p>
              <a:endParaRPr lang="en-US" dirty="0"/>
            </a:p>
          </p:txBody>
        </p:sp>
        <p:sp>
          <p:nvSpPr>
            <p:cNvPr id="8" name="Freeform 7">
              <a:extLst>
                <a:ext uri="{FF2B5EF4-FFF2-40B4-BE49-F238E27FC236}">
                  <a16:creationId xmlns:a16="http://schemas.microsoft.com/office/drawing/2014/main" id="{9ACD75FE-FCEC-BF4D-91B4-4520B4DB5F1E}"/>
                </a:ext>
              </a:extLst>
            </p:cNvPr>
            <p:cNvSpPr/>
            <p:nvPr/>
          </p:nvSpPr>
          <p:spPr>
            <a:xfrm>
              <a:off x="7627349" y="524289"/>
              <a:ext cx="4033867" cy="1181785"/>
            </a:xfrm>
            <a:custGeom>
              <a:avLst/>
              <a:gdLst>
                <a:gd name="connsiteX0" fmla="*/ 2016934 w 4033867"/>
                <a:gd name="connsiteY0" fmla="*/ 0 h 1181785"/>
                <a:gd name="connsiteX1" fmla="*/ 0 w 4033867"/>
                <a:gd name="connsiteY1" fmla="*/ 672207 h 1181785"/>
                <a:gd name="connsiteX2" fmla="*/ 0 w 4033867"/>
                <a:gd name="connsiteY2" fmla="*/ 1181786 h 1181785"/>
                <a:gd name="connsiteX3" fmla="*/ 2016934 w 4033867"/>
                <a:gd name="connsiteY3" fmla="*/ 509579 h 1181785"/>
                <a:gd name="connsiteX4" fmla="*/ 4033868 w 4033867"/>
                <a:gd name="connsiteY4" fmla="*/ 1181786 h 1181785"/>
                <a:gd name="connsiteX5" fmla="*/ 4033868 w 4033867"/>
                <a:gd name="connsiteY5" fmla="*/ 672207 h 1181785"/>
                <a:gd name="connsiteX6" fmla="*/ 2016934 w 4033867"/>
                <a:gd name="connsiteY6" fmla="*/ 0 h 118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3867" h="1181785">
                  <a:moveTo>
                    <a:pt x="2016934" y="0"/>
                  </a:moveTo>
                  <a:lnTo>
                    <a:pt x="0" y="672207"/>
                  </a:lnTo>
                  <a:lnTo>
                    <a:pt x="0" y="1181786"/>
                  </a:lnTo>
                  <a:lnTo>
                    <a:pt x="2016934" y="509579"/>
                  </a:lnTo>
                  <a:lnTo>
                    <a:pt x="4033868" y="1181786"/>
                  </a:lnTo>
                  <a:lnTo>
                    <a:pt x="4033868" y="672207"/>
                  </a:lnTo>
                  <a:lnTo>
                    <a:pt x="2016934" y="0"/>
                  </a:lnTo>
                  <a:close/>
                </a:path>
              </a:pathLst>
            </a:custGeom>
            <a:grpFill/>
            <a:ln w="12670" cap="flat">
              <a:noFill/>
              <a:prstDash val="solid"/>
              <a:miter/>
            </a:ln>
          </p:spPr>
          <p:txBody>
            <a:bodyPr rtlCol="0" anchor="ctr"/>
            <a:lstStyle/>
            <a:p>
              <a:endParaRPr lang="en-US" dirty="0"/>
            </a:p>
          </p:txBody>
        </p:sp>
        <p:sp>
          <p:nvSpPr>
            <p:cNvPr id="9" name="Freeform 8">
              <a:extLst>
                <a:ext uri="{FF2B5EF4-FFF2-40B4-BE49-F238E27FC236}">
                  <a16:creationId xmlns:a16="http://schemas.microsoft.com/office/drawing/2014/main" id="{8FC8E4B5-0CBF-864B-9110-D197114B5BD8}"/>
                </a:ext>
              </a:extLst>
            </p:cNvPr>
            <p:cNvSpPr/>
            <p:nvPr/>
          </p:nvSpPr>
          <p:spPr>
            <a:xfrm>
              <a:off x="7627349" y="4408604"/>
              <a:ext cx="4034375" cy="1071548"/>
            </a:xfrm>
            <a:custGeom>
              <a:avLst/>
              <a:gdLst>
                <a:gd name="connsiteX0" fmla="*/ 4034375 w 4034375"/>
                <a:gd name="connsiteY0" fmla="*/ 0 h 1071548"/>
                <a:gd name="connsiteX1" fmla="*/ 2540261 w 4034375"/>
                <a:gd name="connsiteY1" fmla="*/ 366993 h 1071548"/>
                <a:gd name="connsiteX2" fmla="*/ 1493988 w 4034375"/>
                <a:gd name="connsiteY2" fmla="*/ 366993 h 1071548"/>
                <a:gd name="connsiteX3" fmla="*/ 0 w 4034375"/>
                <a:gd name="connsiteY3" fmla="*/ 567298 h 1071548"/>
                <a:gd name="connsiteX4" fmla="*/ 0 w 4034375"/>
                <a:gd name="connsiteY4" fmla="*/ 1071548 h 1071548"/>
                <a:gd name="connsiteX5" fmla="*/ 1493988 w 4034375"/>
                <a:gd name="connsiteY5" fmla="*/ 871116 h 1071548"/>
                <a:gd name="connsiteX6" fmla="*/ 2539753 w 4034375"/>
                <a:gd name="connsiteY6" fmla="*/ 871116 h 1071548"/>
                <a:gd name="connsiteX7" fmla="*/ 4033868 w 4034375"/>
                <a:gd name="connsiteY7" fmla="*/ 504124 h 107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4375" h="1071548">
                  <a:moveTo>
                    <a:pt x="4034375" y="0"/>
                  </a:moveTo>
                  <a:cubicBezTo>
                    <a:pt x="4023591" y="29557"/>
                    <a:pt x="3828089" y="366993"/>
                    <a:pt x="2540261" y="366993"/>
                  </a:cubicBezTo>
                  <a:lnTo>
                    <a:pt x="1493988" y="366993"/>
                  </a:lnTo>
                  <a:cubicBezTo>
                    <a:pt x="173174" y="377141"/>
                    <a:pt x="25373" y="549031"/>
                    <a:pt x="0" y="567298"/>
                  </a:cubicBezTo>
                  <a:lnTo>
                    <a:pt x="0" y="1071548"/>
                  </a:lnTo>
                  <a:cubicBezTo>
                    <a:pt x="25373" y="1053154"/>
                    <a:pt x="173174" y="881265"/>
                    <a:pt x="1493988" y="871116"/>
                  </a:cubicBezTo>
                  <a:lnTo>
                    <a:pt x="2539753" y="871116"/>
                  </a:lnTo>
                  <a:cubicBezTo>
                    <a:pt x="3827582" y="871116"/>
                    <a:pt x="4023084" y="533808"/>
                    <a:pt x="4033868" y="504124"/>
                  </a:cubicBezTo>
                  <a:close/>
                </a:path>
              </a:pathLst>
            </a:custGeom>
            <a:grpFill/>
            <a:ln w="12670" cap="flat">
              <a:noFill/>
              <a:prstDash val="solid"/>
              <a:miter/>
            </a:ln>
          </p:spPr>
          <p:txBody>
            <a:bodyPr rtlCol="0" anchor="ctr"/>
            <a:lstStyle/>
            <a:p>
              <a:endParaRPr lang="en-US" dirty="0"/>
            </a:p>
          </p:txBody>
        </p:sp>
        <p:sp>
          <p:nvSpPr>
            <p:cNvPr id="10" name="Freeform 9">
              <a:extLst>
                <a:ext uri="{FF2B5EF4-FFF2-40B4-BE49-F238E27FC236}">
                  <a16:creationId xmlns:a16="http://schemas.microsoft.com/office/drawing/2014/main" id="{9DFD3E64-0D9B-8344-AE26-7E6565667679}"/>
                </a:ext>
              </a:extLst>
            </p:cNvPr>
            <p:cNvSpPr/>
            <p:nvPr/>
          </p:nvSpPr>
          <p:spPr>
            <a:xfrm>
              <a:off x="7627349" y="5248894"/>
              <a:ext cx="4034375" cy="1071548"/>
            </a:xfrm>
            <a:custGeom>
              <a:avLst/>
              <a:gdLst>
                <a:gd name="connsiteX0" fmla="*/ 4034375 w 4034375"/>
                <a:gd name="connsiteY0" fmla="*/ 0 h 1071548"/>
                <a:gd name="connsiteX1" fmla="*/ 2540261 w 4034375"/>
                <a:gd name="connsiteY1" fmla="*/ 366993 h 1071548"/>
                <a:gd name="connsiteX2" fmla="*/ 1493988 w 4034375"/>
                <a:gd name="connsiteY2" fmla="*/ 366993 h 1071548"/>
                <a:gd name="connsiteX3" fmla="*/ 0 w 4034375"/>
                <a:gd name="connsiteY3" fmla="*/ 567298 h 1071548"/>
                <a:gd name="connsiteX4" fmla="*/ 0 w 4034375"/>
                <a:gd name="connsiteY4" fmla="*/ 1071548 h 1071548"/>
                <a:gd name="connsiteX5" fmla="*/ 1493988 w 4034375"/>
                <a:gd name="connsiteY5" fmla="*/ 871243 h 1071548"/>
                <a:gd name="connsiteX6" fmla="*/ 2539753 w 4034375"/>
                <a:gd name="connsiteY6" fmla="*/ 871243 h 1071548"/>
                <a:gd name="connsiteX7" fmla="*/ 4033868 w 4034375"/>
                <a:gd name="connsiteY7" fmla="*/ 504124 h 1071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34375" h="1071548">
                  <a:moveTo>
                    <a:pt x="4034375" y="0"/>
                  </a:moveTo>
                  <a:cubicBezTo>
                    <a:pt x="4023591" y="29684"/>
                    <a:pt x="3828089" y="366993"/>
                    <a:pt x="2540261" y="366993"/>
                  </a:cubicBezTo>
                  <a:lnTo>
                    <a:pt x="1493988" y="366993"/>
                  </a:lnTo>
                  <a:cubicBezTo>
                    <a:pt x="173174" y="377142"/>
                    <a:pt x="25373" y="549031"/>
                    <a:pt x="0" y="567298"/>
                  </a:cubicBezTo>
                  <a:lnTo>
                    <a:pt x="0" y="1071548"/>
                  </a:lnTo>
                  <a:cubicBezTo>
                    <a:pt x="25373" y="1053154"/>
                    <a:pt x="173174" y="881265"/>
                    <a:pt x="1493988" y="871243"/>
                  </a:cubicBezTo>
                  <a:lnTo>
                    <a:pt x="2539753" y="871243"/>
                  </a:lnTo>
                  <a:cubicBezTo>
                    <a:pt x="3827582" y="871243"/>
                    <a:pt x="4023084" y="533808"/>
                    <a:pt x="4033868" y="504124"/>
                  </a:cubicBezTo>
                  <a:close/>
                </a:path>
              </a:pathLst>
            </a:custGeom>
            <a:grpFill/>
            <a:ln w="12670" cap="flat">
              <a:noFill/>
              <a:prstDash val="solid"/>
              <a:miter/>
            </a:ln>
          </p:spPr>
          <p:txBody>
            <a:bodyPr rtlCol="0" anchor="ctr"/>
            <a:lstStyle/>
            <a:p>
              <a:endParaRPr lang="en-US" dirty="0"/>
            </a:p>
          </p:txBody>
        </p:sp>
        <p:sp>
          <p:nvSpPr>
            <p:cNvPr id="11" name="Freeform 10">
              <a:extLst>
                <a:ext uri="{FF2B5EF4-FFF2-40B4-BE49-F238E27FC236}">
                  <a16:creationId xmlns:a16="http://schemas.microsoft.com/office/drawing/2014/main" id="{9A52CD8B-2E97-4342-8DBF-61223C03F534}"/>
                </a:ext>
              </a:extLst>
            </p:cNvPr>
            <p:cNvSpPr/>
            <p:nvPr/>
          </p:nvSpPr>
          <p:spPr>
            <a:xfrm>
              <a:off x="11119366" y="2695674"/>
              <a:ext cx="541849" cy="1661807"/>
            </a:xfrm>
            <a:custGeom>
              <a:avLst/>
              <a:gdLst>
                <a:gd name="connsiteX0" fmla="*/ 0 w 541849"/>
                <a:gd name="connsiteY0" fmla="*/ 0 h 1661807"/>
                <a:gd name="connsiteX1" fmla="*/ 0 w 541849"/>
                <a:gd name="connsiteY1" fmla="*/ 1661807 h 1661807"/>
                <a:gd name="connsiteX2" fmla="*/ 541849 w 541849"/>
                <a:gd name="connsiteY2" fmla="*/ 1382725 h 1661807"/>
                <a:gd name="connsiteX3" fmla="*/ 541849 w 541849"/>
                <a:gd name="connsiteY3" fmla="*/ 0 h 1661807"/>
              </a:gdLst>
              <a:ahLst/>
              <a:cxnLst>
                <a:cxn ang="0">
                  <a:pos x="connsiteX0" y="connsiteY0"/>
                </a:cxn>
                <a:cxn ang="0">
                  <a:pos x="connsiteX1" y="connsiteY1"/>
                </a:cxn>
                <a:cxn ang="0">
                  <a:pos x="connsiteX2" y="connsiteY2"/>
                </a:cxn>
                <a:cxn ang="0">
                  <a:pos x="connsiteX3" y="connsiteY3"/>
                </a:cxn>
              </a:cxnLst>
              <a:rect l="l" t="t" r="r" b="b"/>
              <a:pathLst>
                <a:path w="541849" h="1661807">
                  <a:moveTo>
                    <a:pt x="0" y="0"/>
                  </a:moveTo>
                  <a:lnTo>
                    <a:pt x="0" y="1661807"/>
                  </a:lnTo>
                  <a:cubicBezTo>
                    <a:pt x="444035" y="1559688"/>
                    <a:pt x="534618" y="1402261"/>
                    <a:pt x="541849" y="1382725"/>
                  </a:cubicBezTo>
                  <a:lnTo>
                    <a:pt x="541849" y="0"/>
                  </a:lnTo>
                  <a:close/>
                </a:path>
              </a:pathLst>
            </a:custGeom>
            <a:grpFill/>
            <a:ln w="12670" cap="flat">
              <a:noFill/>
              <a:prstDash val="solid"/>
              <a:miter/>
            </a:ln>
          </p:spPr>
          <p:txBody>
            <a:bodyPr rtlCol="0" anchor="ctr"/>
            <a:lstStyle/>
            <a:p>
              <a:endParaRPr lang="en-US" dirty="0"/>
            </a:p>
          </p:txBody>
        </p:sp>
      </p:grpSp>
      <p:sp>
        <p:nvSpPr>
          <p:cNvPr id="2" name="Title 1">
            <a:extLst>
              <a:ext uri="{FF2B5EF4-FFF2-40B4-BE49-F238E27FC236}">
                <a16:creationId xmlns:a16="http://schemas.microsoft.com/office/drawing/2014/main" id="{4CB71193-550B-4245-9C3C-F188194A2AAD}"/>
              </a:ext>
            </a:extLst>
          </p:cNvPr>
          <p:cNvSpPr>
            <a:spLocks noGrp="1"/>
          </p:cNvSpPr>
          <p:nvPr>
            <p:ph type="title" hasCustomPrompt="1"/>
          </p:nvPr>
        </p:nvSpPr>
        <p:spPr>
          <a:xfrm>
            <a:off x="640080" y="1892808"/>
            <a:ext cx="7315200" cy="2852737"/>
          </a:xfrm>
        </p:spPr>
        <p:txBody>
          <a:bodyPr anchor="ctr"/>
          <a:lstStyle>
            <a:lvl1pPr>
              <a:defRPr sz="5400">
                <a:solidFill>
                  <a:schemeClr val="accent2"/>
                </a:solidFill>
              </a:defRPr>
            </a:lvl1pPr>
          </a:lstStyle>
          <a:p>
            <a:r>
              <a:rPr lang="en-US" dirty="0"/>
              <a:t>Click to edit divider</a:t>
            </a:r>
          </a:p>
        </p:txBody>
      </p:sp>
    </p:spTree>
    <p:extLst>
      <p:ext uri="{BB962C8B-B14F-4D97-AF65-F5344CB8AC3E}">
        <p14:creationId xmlns:p14="http://schemas.microsoft.com/office/powerpoint/2010/main" val="6680431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1193-550B-4245-9C3C-F188194A2AAD}"/>
              </a:ext>
            </a:extLst>
          </p:cNvPr>
          <p:cNvSpPr>
            <a:spLocks noGrp="1"/>
          </p:cNvSpPr>
          <p:nvPr>
            <p:ph type="title" hasCustomPrompt="1"/>
          </p:nvPr>
        </p:nvSpPr>
        <p:spPr>
          <a:xfrm>
            <a:off x="1170432" y="1920240"/>
            <a:ext cx="7444408" cy="2576378"/>
          </a:xfrm>
        </p:spPr>
        <p:txBody>
          <a:bodyPr anchor="ctr"/>
          <a:lstStyle>
            <a:lvl1pPr>
              <a:defRPr sz="5400">
                <a:solidFill>
                  <a:schemeClr val="accent2"/>
                </a:solidFill>
              </a:defRPr>
            </a:lvl1pPr>
          </a:lstStyle>
          <a:p>
            <a:r>
              <a:rPr lang="en-US" dirty="0"/>
              <a:t>Click to edit quote</a:t>
            </a:r>
          </a:p>
        </p:txBody>
      </p:sp>
      <p:sp>
        <p:nvSpPr>
          <p:cNvPr id="5" name="Text Placeholder 3">
            <a:extLst>
              <a:ext uri="{FF2B5EF4-FFF2-40B4-BE49-F238E27FC236}">
                <a16:creationId xmlns:a16="http://schemas.microsoft.com/office/drawing/2014/main" id="{042999A3-BC06-724D-AB6B-6565ED0B151D}"/>
              </a:ext>
            </a:extLst>
          </p:cNvPr>
          <p:cNvSpPr>
            <a:spLocks noGrp="1"/>
          </p:cNvSpPr>
          <p:nvPr>
            <p:ph type="body" sz="half" idx="2" hasCustomPrompt="1"/>
          </p:nvPr>
        </p:nvSpPr>
        <p:spPr>
          <a:xfrm>
            <a:off x="1170432" y="4626864"/>
            <a:ext cx="3657599" cy="914401"/>
          </a:xfrm>
        </p:spPr>
        <p:txBody>
          <a:bodyPr/>
          <a:lstStyle>
            <a:lvl1pPr marL="0" indent="0">
              <a:buNone/>
              <a:defRPr sz="22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Name, Title</a:t>
            </a:r>
          </a:p>
        </p:txBody>
      </p:sp>
    </p:spTree>
    <p:extLst>
      <p:ext uri="{BB962C8B-B14F-4D97-AF65-F5344CB8AC3E}">
        <p14:creationId xmlns:p14="http://schemas.microsoft.com/office/powerpoint/2010/main" val="30684492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Quote blu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1193-550B-4245-9C3C-F188194A2AAD}"/>
              </a:ext>
            </a:extLst>
          </p:cNvPr>
          <p:cNvSpPr>
            <a:spLocks noGrp="1"/>
          </p:cNvSpPr>
          <p:nvPr>
            <p:ph type="title" hasCustomPrompt="1"/>
          </p:nvPr>
        </p:nvSpPr>
        <p:spPr>
          <a:xfrm>
            <a:off x="1170432" y="1917880"/>
            <a:ext cx="7444408" cy="2576378"/>
          </a:xfrm>
        </p:spPr>
        <p:txBody>
          <a:bodyPr anchor="ctr"/>
          <a:lstStyle>
            <a:lvl1pPr>
              <a:defRPr sz="5400">
                <a:solidFill>
                  <a:schemeClr val="bg1"/>
                </a:solidFill>
              </a:defRPr>
            </a:lvl1pPr>
          </a:lstStyle>
          <a:p>
            <a:r>
              <a:rPr lang="en-US" dirty="0"/>
              <a:t>Click to add a quote</a:t>
            </a:r>
          </a:p>
        </p:txBody>
      </p:sp>
      <p:sp>
        <p:nvSpPr>
          <p:cNvPr id="5" name="Text Placeholder 3">
            <a:extLst>
              <a:ext uri="{FF2B5EF4-FFF2-40B4-BE49-F238E27FC236}">
                <a16:creationId xmlns:a16="http://schemas.microsoft.com/office/drawing/2014/main" id="{042999A3-BC06-724D-AB6B-6565ED0B151D}"/>
              </a:ext>
            </a:extLst>
          </p:cNvPr>
          <p:cNvSpPr>
            <a:spLocks noGrp="1"/>
          </p:cNvSpPr>
          <p:nvPr>
            <p:ph type="body" sz="half" idx="2" hasCustomPrompt="1"/>
          </p:nvPr>
        </p:nvSpPr>
        <p:spPr>
          <a:xfrm>
            <a:off x="1170432" y="4627549"/>
            <a:ext cx="3657599" cy="914401"/>
          </a:xfrm>
        </p:spPr>
        <p:txBody>
          <a:bodyPr/>
          <a:lstStyle>
            <a:lvl1pPr marL="0" indent="0">
              <a:buNone/>
              <a:defRPr sz="2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Name, Title</a:t>
            </a:r>
          </a:p>
        </p:txBody>
      </p:sp>
      <p:pic>
        <p:nvPicPr>
          <p:cNvPr id="18" name="Graphic 17">
            <a:extLst>
              <a:ext uri="{FF2B5EF4-FFF2-40B4-BE49-F238E27FC236}">
                <a16:creationId xmlns:a16="http://schemas.microsoft.com/office/drawing/2014/main" id="{25617AE8-634F-D147-8B7A-C53D4C7B9E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40080" y="6301811"/>
            <a:ext cx="1591056" cy="220614"/>
          </a:xfrm>
          <a:prstGeom prst="rect">
            <a:avLst/>
          </a:prstGeom>
        </p:spPr>
      </p:pic>
      <p:sp>
        <p:nvSpPr>
          <p:cNvPr id="20" name="TextBox 19">
            <a:extLst>
              <a:ext uri="{FF2B5EF4-FFF2-40B4-BE49-F238E27FC236}">
                <a16:creationId xmlns:a16="http://schemas.microsoft.com/office/drawing/2014/main" id="{D70A3045-3552-DB4F-AB2F-1A267F371D7C}"/>
              </a:ext>
            </a:extLst>
          </p:cNvPr>
          <p:cNvSpPr txBox="1"/>
          <p:nvPr/>
        </p:nvSpPr>
        <p:spPr>
          <a:xfrm>
            <a:off x="11200986" y="6362188"/>
            <a:ext cx="350934" cy="153888"/>
          </a:xfrm>
          <a:prstGeom prst="rect">
            <a:avLst/>
          </a:prstGeom>
          <a:noFill/>
        </p:spPr>
        <p:txBody>
          <a:bodyPr wrap="square" lIns="0" tIns="0" rIns="0" bIns="0" rtlCol="0">
            <a:spAutoFit/>
          </a:bodyPr>
          <a:lstStyle/>
          <a:p>
            <a:pPr algn="r"/>
            <a:fld id="{A9D3C46F-8465-6948-8418-CACF6F0DE93E}" type="slidenum">
              <a:rPr lang="en-US" sz="1000" smtClean="0">
                <a:solidFill>
                  <a:schemeClr val="bg1"/>
                </a:solidFill>
              </a:rPr>
              <a:pPr algn="r"/>
              <a:t>‹#›</a:t>
            </a:fld>
            <a:endParaRPr lang="en-US" sz="1000" dirty="0">
              <a:solidFill>
                <a:schemeClr val="bg1"/>
              </a:solidFill>
            </a:endParaRPr>
          </a:p>
        </p:txBody>
      </p:sp>
      <p:sp>
        <p:nvSpPr>
          <p:cNvPr id="21" name="TextBox 20">
            <a:extLst>
              <a:ext uri="{FF2B5EF4-FFF2-40B4-BE49-F238E27FC236}">
                <a16:creationId xmlns:a16="http://schemas.microsoft.com/office/drawing/2014/main" id="{993F9442-9AE7-A846-ACEC-85E52C6AC0DD}"/>
              </a:ext>
            </a:extLst>
          </p:cNvPr>
          <p:cNvSpPr txBox="1"/>
          <p:nvPr/>
        </p:nvSpPr>
        <p:spPr>
          <a:xfrm>
            <a:off x="9817100" y="6362188"/>
            <a:ext cx="1226820" cy="153888"/>
          </a:xfrm>
          <a:prstGeom prst="rect">
            <a:avLst/>
          </a:prstGeom>
          <a:noFill/>
        </p:spPr>
        <p:txBody>
          <a:bodyPr wrap="square" lIns="0" tIns="0" rIns="0" bIns="0" rtlCol="0">
            <a:spAutoFit/>
          </a:bodyPr>
          <a:lstStyle/>
          <a:p>
            <a:pPr algn="r"/>
            <a:r>
              <a:rPr lang="en-US" sz="1000" dirty="0">
                <a:solidFill>
                  <a:schemeClr val="bg1"/>
                </a:solidFill>
              </a:rPr>
              <a:t>Internal use only</a:t>
            </a:r>
          </a:p>
        </p:txBody>
      </p:sp>
    </p:spTree>
    <p:extLst>
      <p:ext uri="{BB962C8B-B14F-4D97-AF65-F5344CB8AC3E}">
        <p14:creationId xmlns:p14="http://schemas.microsoft.com/office/powerpoint/2010/main" val="111000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426D9-ACE8-6342-101A-68F6D11FD7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6C7082-7099-940B-363F-D29E1FAF9B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BAFF33-6A08-C16A-C7D2-E5DC3851A56E}"/>
              </a:ext>
            </a:extLst>
          </p:cNvPr>
          <p:cNvSpPr>
            <a:spLocks noGrp="1"/>
          </p:cNvSpPr>
          <p:nvPr>
            <p:ph type="dt" sz="half" idx="10"/>
          </p:nvPr>
        </p:nvSpPr>
        <p:spPr/>
        <p:txBody>
          <a:bodyPr/>
          <a:lstStyle/>
          <a:p>
            <a:fld id="{7DC015C4-06F8-43CA-9E9C-48E8816C7440}" type="datetimeFigureOut">
              <a:rPr lang="en-US" smtClean="0"/>
              <a:t>12/15/2022</a:t>
            </a:fld>
            <a:endParaRPr lang="en-US" dirty="0"/>
          </a:p>
        </p:txBody>
      </p:sp>
      <p:sp>
        <p:nvSpPr>
          <p:cNvPr id="5" name="Footer Placeholder 4">
            <a:extLst>
              <a:ext uri="{FF2B5EF4-FFF2-40B4-BE49-F238E27FC236}">
                <a16:creationId xmlns:a16="http://schemas.microsoft.com/office/drawing/2014/main" id="{2FAC42DF-93C2-8571-82EF-FB2A15F14D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93BC82F-0498-5BBB-55FD-DA55E8A706D1}"/>
              </a:ext>
            </a:extLst>
          </p:cNvPr>
          <p:cNvSpPr>
            <a:spLocks noGrp="1"/>
          </p:cNvSpPr>
          <p:nvPr>
            <p:ph type="sldNum" sz="quarter" idx="12"/>
          </p:nvPr>
        </p:nvSpPr>
        <p:spPr/>
        <p:txBody>
          <a:bodyPr/>
          <a:lstStyle/>
          <a:p>
            <a:fld id="{B6E97212-9FBC-4E32-82E2-A16AEEDCFAFD}" type="slidenum">
              <a:rPr lang="en-US" smtClean="0"/>
              <a:t>‹#›</a:t>
            </a:fld>
            <a:endParaRPr lang="en-US" dirty="0"/>
          </a:p>
        </p:txBody>
      </p:sp>
    </p:spTree>
    <p:extLst>
      <p:ext uri="{BB962C8B-B14F-4D97-AF65-F5344CB8AC3E}">
        <p14:creationId xmlns:p14="http://schemas.microsoft.com/office/powerpoint/2010/main" val="29897408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light teal">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1193-550B-4245-9C3C-F188194A2AAD}"/>
              </a:ext>
            </a:extLst>
          </p:cNvPr>
          <p:cNvSpPr>
            <a:spLocks noGrp="1"/>
          </p:cNvSpPr>
          <p:nvPr>
            <p:ph type="title" hasCustomPrompt="1"/>
          </p:nvPr>
        </p:nvSpPr>
        <p:spPr>
          <a:xfrm>
            <a:off x="1170432" y="1920240"/>
            <a:ext cx="7444408" cy="2576378"/>
          </a:xfrm>
        </p:spPr>
        <p:txBody>
          <a:bodyPr anchor="ctr"/>
          <a:lstStyle>
            <a:lvl1pPr>
              <a:defRPr sz="5400">
                <a:solidFill>
                  <a:schemeClr val="accent2"/>
                </a:solidFill>
              </a:defRPr>
            </a:lvl1pPr>
          </a:lstStyle>
          <a:p>
            <a:r>
              <a:rPr lang="en-US" dirty="0"/>
              <a:t>Click to edit quote</a:t>
            </a:r>
          </a:p>
        </p:txBody>
      </p:sp>
      <p:sp>
        <p:nvSpPr>
          <p:cNvPr id="5" name="Text Placeholder 3">
            <a:extLst>
              <a:ext uri="{FF2B5EF4-FFF2-40B4-BE49-F238E27FC236}">
                <a16:creationId xmlns:a16="http://schemas.microsoft.com/office/drawing/2014/main" id="{042999A3-BC06-724D-AB6B-6565ED0B151D}"/>
              </a:ext>
            </a:extLst>
          </p:cNvPr>
          <p:cNvSpPr>
            <a:spLocks noGrp="1"/>
          </p:cNvSpPr>
          <p:nvPr>
            <p:ph type="body" sz="half" idx="2" hasCustomPrompt="1"/>
          </p:nvPr>
        </p:nvSpPr>
        <p:spPr>
          <a:xfrm>
            <a:off x="1170432" y="4626864"/>
            <a:ext cx="3657599" cy="914401"/>
          </a:xfrm>
        </p:spPr>
        <p:txBody>
          <a:bodyPr/>
          <a:lstStyle>
            <a:lvl1pPr marL="0" indent="0">
              <a:buNone/>
              <a:defRPr sz="22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Name, Title</a:t>
            </a:r>
          </a:p>
        </p:txBody>
      </p:sp>
    </p:spTree>
    <p:extLst>
      <p:ext uri="{BB962C8B-B14F-4D97-AF65-F5344CB8AC3E}">
        <p14:creationId xmlns:p14="http://schemas.microsoft.com/office/powerpoint/2010/main" val="17410772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tatement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1193-550B-4245-9C3C-F188194A2AAD}"/>
              </a:ext>
            </a:extLst>
          </p:cNvPr>
          <p:cNvSpPr>
            <a:spLocks noGrp="1"/>
          </p:cNvSpPr>
          <p:nvPr>
            <p:ph type="title" hasCustomPrompt="1"/>
          </p:nvPr>
        </p:nvSpPr>
        <p:spPr>
          <a:xfrm>
            <a:off x="640080" y="1484141"/>
            <a:ext cx="5455920" cy="1647365"/>
          </a:xfrm>
        </p:spPr>
        <p:txBody>
          <a:bodyPr anchor="b"/>
          <a:lstStyle>
            <a:lvl1pPr>
              <a:defRPr sz="9600">
                <a:solidFill>
                  <a:schemeClr val="accent2"/>
                </a:solidFill>
              </a:defRPr>
            </a:lvl1pPr>
          </a:lstStyle>
          <a:p>
            <a:r>
              <a:rPr lang="en-US" dirty="0"/>
              <a:t>Data</a:t>
            </a:r>
          </a:p>
        </p:txBody>
      </p:sp>
      <p:sp>
        <p:nvSpPr>
          <p:cNvPr id="5" name="Text Placeholder 3">
            <a:extLst>
              <a:ext uri="{FF2B5EF4-FFF2-40B4-BE49-F238E27FC236}">
                <a16:creationId xmlns:a16="http://schemas.microsoft.com/office/drawing/2014/main" id="{042999A3-BC06-724D-AB6B-6565ED0B151D}"/>
              </a:ext>
            </a:extLst>
          </p:cNvPr>
          <p:cNvSpPr>
            <a:spLocks noGrp="1"/>
          </p:cNvSpPr>
          <p:nvPr>
            <p:ph type="body" sz="half" idx="2" hasCustomPrompt="1"/>
          </p:nvPr>
        </p:nvSpPr>
        <p:spPr>
          <a:xfrm>
            <a:off x="640080" y="3131507"/>
            <a:ext cx="5455920" cy="1828800"/>
          </a:xfrm>
        </p:spPr>
        <p:txBody>
          <a:bodyPr/>
          <a:lstStyle>
            <a:lvl1pPr marL="0" indent="0">
              <a:buNone/>
              <a:defRPr sz="3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statement</a:t>
            </a:r>
          </a:p>
        </p:txBody>
      </p:sp>
    </p:spTree>
    <p:extLst>
      <p:ext uri="{BB962C8B-B14F-4D97-AF65-F5344CB8AC3E}">
        <p14:creationId xmlns:p14="http://schemas.microsoft.com/office/powerpoint/2010/main" val="34836970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Statement blu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1193-550B-4245-9C3C-F188194A2AAD}"/>
              </a:ext>
            </a:extLst>
          </p:cNvPr>
          <p:cNvSpPr>
            <a:spLocks noGrp="1"/>
          </p:cNvSpPr>
          <p:nvPr>
            <p:ph type="title" hasCustomPrompt="1"/>
          </p:nvPr>
        </p:nvSpPr>
        <p:spPr>
          <a:xfrm>
            <a:off x="640080" y="1484142"/>
            <a:ext cx="5455920" cy="1647365"/>
          </a:xfrm>
        </p:spPr>
        <p:txBody>
          <a:bodyPr anchor="b"/>
          <a:lstStyle>
            <a:lvl1pPr>
              <a:defRPr sz="9600">
                <a:solidFill>
                  <a:schemeClr val="bg1"/>
                </a:solidFill>
              </a:defRPr>
            </a:lvl1pPr>
          </a:lstStyle>
          <a:p>
            <a:r>
              <a:rPr lang="en-US" dirty="0"/>
              <a:t>Data</a:t>
            </a:r>
          </a:p>
        </p:txBody>
      </p:sp>
      <p:sp>
        <p:nvSpPr>
          <p:cNvPr id="5" name="Text Placeholder 3">
            <a:extLst>
              <a:ext uri="{FF2B5EF4-FFF2-40B4-BE49-F238E27FC236}">
                <a16:creationId xmlns:a16="http://schemas.microsoft.com/office/drawing/2014/main" id="{042999A3-BC06-724D-AB6B-6565ED0B151D}"/>
              </a:ext>
            </a:extLst>
          </p:cNvPr>
          <p:cNvSpPr>
            <a:spLocks noGrp="1"/>
          </p:cNvSpPr>
          <p:nvPr>
            <p:ph type="body" sz="half" idx="2" hasCustomPrompt="1"/>
          </p:nvPr>
        </p:nvSpPr>
        <p:spPr>
          <a:xfrm>
            <a:off x="640080" y="3131507"/>
            <a:ext cx="5455920" cy="1828800"/>
          </a:xfrm>
        </p:spPr>
        <p:txBody>
          <a:bodyPr/>
          <a:lstStyle>
            <a:lvl1pPr marL="0" indent="0">
              <a:buNone/>
              <a:defRPr sz="34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statement</a:t>
            </a:r>
          </a:p>
        </p:txBody>
      </p:sp>
      <p:pic>
        <p:nvPicPr>
          <p:cNvPr id="4" name="Graphic 3">
            <a:extLst>
              <a:ext uri="{FF2B5EF4-FFF2-40B4-BE49-F238E27FC236}">
                <a16:creationId xmlns:a16="http://schemas.microsoft.com/office/drawing/2014/main" id="{0A06AA65-40FA-8348-BE1B-BD4F1C1FB3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40080" y="6301811"/>
            <a:ext cx="1591056" cy="220614"/>
          </a:xfrm>
          <a:prstGeom prst="rect">
            <a:avLst/>
          </a:prstGeom>
        </p:spPr>
      </p:pic>
      <p:sp>
        <p:nvSpPr>
          <p:cNvPr id="6" name="TextBox 5">
            <a:extLst>
              <a:ext uri="{FF2B5EF4-FFF2-40B4-BE49-F238E27FC236}">
                <a16:creationId xmlns:a16="http://schemas.microsoft.com/office/drawing/2014/main" id="{F19AFD00-00EB-4A4F-BE41-060B0B3E51B0}"/>
              </a:ext>
            </a:extLst>
          </p:cNvPr>
          <p:cNvSpPr txBox="1"/>
          <p:nvPr/>
        </p:nvSpPr>
        <p:spPr>
          <a:xfrm>
            <a:off x="11200986" y="6362188"/>
            <a:ext cx="350934" cy="153888"/>
          </a:xfrm>
          <a:prstGeom prst="rect">
            <a:avLst/>
          </a:prstGeom>
          <a:noFill/>
        </p:spPr>
        <p:txBody>
          <a:bodyPr wrap="square" lIns="0" tIns="0" rIns="0" bIns="0" rtlCol="0">
            <a:spAutoFit/>
          </a:bodyPr>
          <a:lstStyle/>
          <a:p>
            <a:pPr algn="r"/>
            <a:fld id="{A9D3C46F-8465-6948-8418-CACF6F0DE93E}" type="slidenum">
              <a:rPr lang="en-US" sz="1000" smtClean="0">
                <a:solidFill>
                  <a:schemeClr val="bg1"/>
                </a:solidFill>
              </a:rPr>
              <a:pPr algn="r"/>
              <a:t>‹#›</a:t>
            </a:fld>
            <a:endParaRPr lang="en-US" sz="1000" dirty="0">
              <a:solidFill>
                <a:schemeClr val="bg1"/>
              </a:solidFill>
            </a:endParaRPr>
          </a:p>
        </p:txBody>
      </p:sp>
      <p:sp>
        <p:nvSpPr>
          <p:cNvPr id="7" name="TextBox 6">
            <a:extLst>
              <a:ext uri="{FF2B5EF4-FFF2-40B4-BE49-F238E27FC236}">
                <a16:creationId xmlns:a16="http://schemas.microsoft.com/office/drawing/2014/main" id="{6E91FA90-4BF5-4547-930E-F887A00B34D5}"/>
              </a:ext>
            </a:extLst>
          </p:cNvPr>
          <p:cNvSpPr txBox="1"/>
          <p:nvPr/>
        </p:nvSpPr>
        <p:spPr>
          <a:xfrm>
            <a:off x="9817100" y="6362188"/>
            <a:ext cx="1226820" cy="153888"/>
          </a:xfrm>
          <a:prstGeom prst="rect">
            <a:avLst/>
          </a:prstGeom>
          <a:noFill/>
        </p:spPr>
        <p:txBody>
          <a:bodyPr wrap="square" lIns="0" tIns="0" rIns="0" bIns="0" rtlCol="0">
            <a:spAutoFit/>
          </a:bodyPr>
          <a:lstStyle/>
          <a:p>
            <a:pPr algn="r"/>
            <a:r>
              <a:rPr lang="en-US" sz="1000" dirty="0">
                <a:solidFill>
                  <a:schemeClr val="bg1"/>
                </a:solidFill>
              </a:rPr>
              <a:t>Internal use only</a:t>
            </a:r>
          </a:p>
        </p:txBody>
      </p:sp>
    </p:spTree>
    <p:extLst>
      <p:ext uri="{BB962C8B-B14F-4D97-AF65-F5344CB8AC3E}">
        <p14:creationId xmlns:p14="http://schemas.microsoft.com/office/powerpoint/2010/main" val="2179025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tatement light teal">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1193-550B-4245-9C3C-F188194A2AAD}"/>
              </a:ext>
            </a:extLst>
          </p:cNvPr>
          <p:cNvSpPr>
            <a:spLocks noGrp="1"/>
          </p:cNvSpPr>
          <p:nvPr>
            <p:ph type="title" hasCustomPrompt="1"/>
          </p:nvPr>
        </p:nvSpPr>
        <p:spPr>
          <a:xfrm>
            <a:off x="640080" y="1484142"/>
            <a:ext cx="5455920" cy="1647365"/>
          </a:xfrm>
        </p:spPr>
        <p:txBody>
          <a:bodyPr anchor="b"/>
          <a:lstStyle>
            <a:lvl1pPr>
              <a:defRPr sz="9600">
                <a:solidFill>
                  <a:schemeClr val="accent2"/>
                </a:solidFill>
              </a:defRPr>
            </a:lvl1pPr>
          </a:lstStyle>
          <a:p>
            <a:r>
              <a:rPr lang="en-US" dirty="0"/>
              <a:t>Data</a:t>
            </a:r>
          </a:p>
        </p:txBody>
      </p:sp>
      <p:sp>
        <p:nvSpPr>
          <p:cNvPr id="5" name="Text Placeholder 3">
            <a:extLst>
              <a:ext uri="{FF2B5EF4-FFF2-40B4-BE49-F238E27FC236}">
                <a16:creationId xmlns:a16="http://schemas.microsoft.com/office/drawing/2014/main" id="{042999A3-BC06-724D-AB6B-6565ED0B151D}"/>
              </a:ext>
            </a:extLst>
          </p:cNvPr>
          <p:cNvSpPr>
            <a:spLocks noGrp="1"/>
          </p:cNvSpPr>
          <p:nvPr>
            <p:ph type="body" sz="half" idx="2" hasCustomPrompt="1"/>
          </p:nvPr>
        </p:nvSpPr>
        <p:spPr>
          <a:xfrm>
            <a:off x="640080" y="3131507"/>
            <a:ext cx="5455920" cy="1828800"/>
          </a:xfrm>
        </p:spPr>
        <p:txBody>
          <a:bodyPr/>
          <a:lstStyle>
            <a:lvl1pPr marL="0" indent="0">
              <a:buNone/>
              <a:defRPr sz="3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statement</a:t>
            </a:r>
          </a:p>
        </p:txBody>
      </p:sp>
    </p:spTree>
    <p:extLst>
      <p:ext uri="{BB962C8B-B14F-4D97-AF65-F5344CB8AC3E}">
        <p14:creationId xmlns:p14="http://schemas.microsoft.com/office/powerpoint/2010/main" val="2195925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Factoid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1193-550B-4245-9C3C-F188194A2AAD}"/>
              </a:ext>
            </a:extLst>
          </p:cNvPr>
          <p:cNvSpPr>
            <a:spLocks noGrp="1"/>
          </p:cNvSpPr>
          <p:nvPr>
            <p:ph type="title" hasCustomPrompt="1"/>
          </p:nvPr>
        </p:nvSpPr>
        <p:spPr>
          <a:xfrm>
            <a:off x="640080" y="1796841"/>
            <a:ext cx="10911840" cy="2852737"/>
          </a:xfrm>
        </p:spPr>
        <p:txBody>
          <a:bodyPr anchor="ctr"/>
          <a:lstStyle>
            <a:lvl1pPr>
              <a:lnSpc>
                <a:spcPct val="100000"/>
              </a:lnSpc>
              <a:defRPr sz="5400">
                <a:solidFill>
                  <a:schemeClr val="accent2"/>
                </a:solidFill>
              </a:defRPr>
            </a:lvl1pPr>
          </a:lstStyle>
          <a:p>
            <a:r>
              <a:rPr lang="en-US" dirty="0"/>
              <a:t>Factoid white—Georgia font in sentence case. Use this slide for hero statement.</a:t>
            </a:r>
          </a:p>
        </p:txBody>
      </p:sp>
    </p:spTree>
    <p:extLst>
      <p:ext uri="{BB962C8B-B14F-4D97-AF65-F5344CB8AC3E}">
        <p14:creationId xmlns:p14="http://schemas.microsoft.com/office/powerpoint/2010/main" val="25420029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Factoid blu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1193-550B-4245-9C3C-F188194A2AAD}"/>
              </a:ext>
            </a:extLst>
          </p:cNvPr>
          <p:cNvSpPr>
            <a:spLocks noGrp="1"/>
          </p:cNvSpPr>
          <p:nvPr>
            <p:ph type="title" hasCustomPrompt="1"/>
          </p:nvPr>
        </p:nvSpPr>
        <p:spPr>
          <a:xfrm>
            <a:off x="640080" y="1796841"/>
            <a:ext cx="10911840" cy="2852737"/>
          </a:xfrm>
        </p:spPr>
        <p:txBody>
          <a:bodyPr anchor="ctr"/>
          <a:lstStyle>
            <a:lvl1pPr>
              <a:lnSpc>
                <a:spcPct val="100000"/>
              </a:lnSpc>
              <a:defRPr sz="5400">
                <a:solidFill>
                  <a:schemeClr val="bg1"/>
                </a:solidFill>
              </a:defRPr>
            </a:lvl1pPr>
          </a:lstStyle>
          <a:p>
            <a:r>
              <a:rPr lang="en-US" dirty="0"/>
              <a:t>Factoid blue—Georgia font in sentence case. Use this slide for hero statement.</a:t>
            </a:r>
          </a:p>
        </p:txBody>
      </p:sp>
      <p:pic>
        <p:nvPicPr>
          <p:cNvPr id="3" name="Graphic 2">
            <a:extLst>
              <a:ext uri="{FF2B5EF4-FFF2-40B4-BE49-F238E27FC236}">
                <a16:creationId xmlns:a16="http://schemas.microsoft.com/office/drawing/2014/main" id="{37994390-14F0-AA46-A2AE-53B3B5911B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40080" y="6301811"/>
            <a:ext cx="1591056" cy="220614"/>
          </a:xfrm>
          <a:prstGeom prst="rect">
            <a:avLst/>
          </a:prstGeom>
        </p:spPr>
      </p:pic>
      <p:sp>
        <p:nvSpPr>
          <p:cNvPr id="4" name="TextBox 3">
            <a:extLst>
              <a:ext uri="{FF2B5EF4-FFF2-40B4-BE49-F238E27FC236}">
                <a16:creationId xmlns:a16="http://schemas.microsoft.com/office/drawing/2014/main" id="{FEDC3C7C-55A0-0247-942D-46799F696717}"/>
              </a:ext>
            </a:extLst>
          </p:cNvPr>
          <p:cNvSpPr txBox="1"/>
          <p:nvPr/>
        </p:nvSpPr>
        <p:spPr>
          <a:xfrm>
            <a:off x="11200986" y="6362188"/>
            <a:ext cx="350934" cy="153888"/>
          </a:xfrm>
          <a:prstGeom prst="rect">
            <a:avLst/>
          </a:prstGeom>
          <a:noFill/>
        </p:spPr>
        <p:txBody>
          <a:bodyPr wrap="square" lIns="0" tIns="0" rIns="0" bIns="0" rtlCol="0">
            <a:spAutoFit/>
          </a:bodyPr>
          <a:lstStyle/>
          <a:p>
            <a:pPr algn="r"/>
            <a:fld id="{A9D3C46F-8465-6948-8418-CACF6F0DE93E}" type="slidenum">
              <a:rPr lang="en-US" sz="1000" smtClean="0">
                <a:solidFill>
                  <a:schemeClr val="bg1"/>
                </a:solidFill>
              </a:rPr>
              <a:pPr algn="r"/>
              <a:t>‹#›</a:t>
            </a:fld>
            <a:endParaRPr lang="en-US" sz="1000" dirty="0">
              <a:solidFill>
                <a:schemeClr val="bg1"/>
              </a:solidFill>
            </a:endParaRPr>
          </a:p>
        </p:txBody>
      </p:sp>
      <p:sp>
        <p:nvSpPr>
          <p:cNvPr id="5" name="TextBox 4">
            <a:extLst>
              <a:ext uri="{FF2B5EF4-FFF2-40B4-BE49-F238E27FC236}">
                <a16:creationId xmlns:a16="http://schemas.microsoft.com/office/drawing/2014/main" id="{C14E463E-A91E-C648-A837-C641DADEF1DF}"/>
              </a:ext>
            </a:extLst>
          </p:cNvPr>
          <p:cNvSpPr txBox="1"/>
          <p:nvPr/>
        </p:nvSpPr>
        <p:spPr>
          <a:xfrm>
            <a:off x="9817100" y="6362188"/>
            <a:ext cx="1226820" cy="153888"/>
          </a:xfrm>
          <a:prstGeom prst="rect">
            <a:avLst/>
          </a:prstGeom>
          <a:noFill/>
        </p:spPr>
        <p:txBody>
          <a:bodyPr wrap="square" lIns="0" tIns="0" rIns="0" bIns="0" rtlCol="0">
            <a:spAutoFit/>
          </a:bodyPr>
          <a:lstStyle/>
          <a:p>
            <a:pPr algn="r"/>
            <a:r>
              <a:rPr lang="en-US" sz="1000" dirty="0">
                <a:solidFill>
                  <a:schemeClr val="bg1"/>
                </a:solidFill>
              </a:rPr>
              <a:t>Internal use only</a:t>
            </a:r>
          </a:p>
        </p:txBody>
      </p:sp>
    </p:spTree>
    <p:extLst>
      <p:ext uri="{BB962C8B-B14F-4D97-AF65-F5344CB8AC3E}">
        <p14:creationId xmlns:p14="http://schemas.microsoft.com/office/powerpoint/2010/main" val="40583677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Factoid light teal">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1193-550B-4245-9C3C-F188194A2AAD}"/>
              </a:ext>
            </a:extLst>
          </p:cNvPr>
          <p:cNvSpPr>
            <a:spLocks noGrp="1"/>
          </p:cNvSpPr>
          <p:nvPr>
            <p:ph type="title" hasCustomPrompt="1"/>
          </p:nvPr>
        </p:nvSpPr>
        <p:spPr>
          <a:xfrm>
            <a:off x="640080" y="1796841"/>
            <a:ext cx="10911840" cy="2852737"/>
          </a:xfrm>
        </p:spPr>
        <p:txBody>
          <a:bodyPr anchor="ctr"/>
          <a:lstStyle>
            <a:lvl1pPr>
              <a:lnSpc>
                <a:spcPct val="100000"/>
              </a:lnSpc>
              <a:defRPr sz="5400">
                <a:solidFill>
                  <a:schemeClr val="accent2"/>
                </a:solidFill>
              </a:defRPr>
            </a:lvl1pPr>
          </a:lstStyle>
          <a:p>
            <a:r>
              <a:rPr lang="en-US" dirty="0"/>
              <a:t>Factoid light teal—Georgia font in sentence case. Use this slide for hero statement.</a:t>
            </a:r>
          </a:p>
        </p:txBody>
      </p:sp>
    </p:spTree>
    <p:extLst>
      <p:ext uri="{BB962C8B-B14F-4D97-AF65-F5344CB8AC3E}">
        <p14:creationId xmlns:p14="http://schemas.microsoft.com/office/powerpoint/2010/main" val="4963124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Back page white">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8020C179-BE0C-9D49-90D3-2A15CB49F2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97352" y="3027076"/>
            <a:ext cx="5797296" cy="803849"/>
          </a:xfrm>
          <a:prstGeom prst="rect">
            <a:avLst/>
          </a:prstGeom>
        </p:spPr>
      </p:pic>
    </p:spTree>
    <p:extLst>
      <p:ext uri="{BB962C8B-B14F-4D97-AF65-F5344CB8AC3E}">
        <p14:creationId xmlns:p14="http://schemas.microsoft.com/office/powerpoint/2010/main" val="11139665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p:cSld name="Back page blue">
    <p:bg>
      <p:bgPr>
        <a:solidFill>
          <a:schemeClr val="accent2"/>
        </a:solidFill>
        <a:effectLst/>
      </p:bgPr>
    </p:bg>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8B9E885E-433D-5940-8C16-F2590C0EDB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97352" y="3027076"/>
            <a:ext cx="5797296" cy="803849"/>
          </a:xfrm>
          <a:prstGeom prst="rect">
            <a:avLst/>
          </a:prstGeom>
        </p:spPr>
      </p:pic>
    </p:spTree>
    <p:extLst>
      <p:ext uri="{BB962C8B-B14F-4D97-AF65-F5344CB8AC3E}">
        <p14:creationId xmlns:p14="http://schemas.microsoft.com/office/powerpoint/2010/main" val="4149669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73A22-2966-291D-D4C8-EC4DA73C9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18925F-35B5-C0EC-4B8A-BACEC98CA4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4B0FF9-F24F-6E79-FF20-B4A5142A1D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C69B7E-5A82-292F-3A8B-1A3B97D0F411}"/>
              </a:ext>
            </a:extLst>
          </p:cNvPr>
          <p:cNvSpPr>
            <a:spLocks noGrp="1"/>
          </p:cNvSpPr>
          <p:nvPr>
            <p:ph type="dt" sz="half" idx="10"/>
          </p:nvPr>
        </p:nvSpPr>
        <p:spPr/>
        <p:txBody>
          <a:bodyPr/>
          <a:lstStyle/>
          <a:p>
            <a:fld id="{7DC015C4-06F8-43CA-9E9C-48E8816C7440}" type="datetimeFigureOut">
              <a:rPr lang="en-US" smtClean="0"/>
              <a:t>12/15/2022</a:t>
            </a:fld>
            <a:endParaRPr lang="en-US" dirty="0"/>
          </a:p>
        </p:txBody>
      </p:sp>
      <p:sp>
        <p:nvSpPr>
          <p:cNvPr id="6" name="Footer Placeholder 5">
            <a:extLst>
              <a:ext uri="{FF2B5EF4-FFF2-40B4-BE49-F238E27FC236}">
                <a16:creationId xmlns:a16="http://schemas.microsoft.com/office/drawing/2014/main" id="{0000DF48-6EFA-C893-B745-BBF47DDE76C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A26F725-73A4-7D93-0E69-36A604FEC94E}"/>
              </a:ext>
            </a:extLst>
          </p:cNvPr>
          <p:cNvSpPr>
            <a:spLocks noGrp="1"/>
          </p:cNvSpPr>
          <p:nvPr>
            <p:ph type="sldNum" sz="quarter" idx="12"/>
          </p:nvPr>
        </p:nvSpPr>
        <p:spPr/>
        <p:txBody>
          <a:bodyPr/>
          <a:lstStyle/>
          <a:p>
            <a:fld id="{B6E97212-9FBC-4E32-82E2-A16AEEDCFAFD}" type="slidenum">
              <a:rPr lang="en-US" smtClean="0"/>
              <a:t>‹#›</a:t>
            </a:fld>
            <a:endParaRPr lang="en-US" dirty="0"/>
          </a:p>
        </p:txBody>
      </p:sp>
    </p:spTree>
    <p:extLst>
      <p:ext uri="{BB962C8B-B14F-4D97-AF65-F5344CB8AC3E}">
        <p14:creationId xmlns:p14="http://schemas.microsoft.com/office/powerpoint/2010/main" val="1249395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7BA98-96FA-EF4E-E3FD-B7704FE61E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11D64C-9C82-1853-05B3-753141A658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70AF77-D38A-6389-AF47-E1621751B2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626604-44CA-07E4-0E41-74354B491A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30D8C4-A791-92FF-53D3-8926B25DBC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822EB5-4AE9-267C-7A55-2EDD1297BD95}"/>
              </a:ext>
            </a:extLst>
          </p:cNvPr>
          <p:cNvSpPr>
            <a:spLocks noGrp="1"/>
          </p:cNvSpPr>
          <p:nvPr>
            <p:ph type="dt" sz="half" idx="10"/>
          </p:nvPr>
        </p:nvSpPr>
        <p:spPr/>
        <p:txBody>
          <a:bodyPr/>
          <a:lstStyle/>
          <a:p>
            <a:fld id="{7DC015C4-06F8-43CA-9E9C-48E8816C7440}" type="datetimeFigureOut">
              <a:rPr lang="en-US" smtClean="0"/>
              <a:t>12/15/2022</a:t>
            </a:fld>
            <a:endParaRPr lang="en-US" dirty="0"/>
          </a:p>
        </p:txBody>
      </p:sp>
      <p:sp>
        <p:nvSpPr>
          <p:cNvPr id="8" name="Footer Placeholder 7">
            <a:extLst>
              <a:ext uri="{FF2B5EF4-FFF2-40B4-BE49-F238E27FC236}">
                <a16:creationId xmlns:a16="http://schemas.microsoft.com/office/drawing/2014/main" id="{FF7F9FFB-47A0-B3B9-B151-65B9A21319F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E87B5DA-EC6B-7338-E548-338487E0E376}"/>
              </a:ext>
            </a:extLst>
          </p:cNvPr>
          <p:cNvSpPr>
            <a:spLocks noGrp="1"/>
          </p:cNvSpPr>
          <p:nvPr>
            <p:ph type="sldNum" sz="quarter" idx="12"/>
          </p:nvPr>
        </p:nvSpPr>
        <p:spPr/>
        <p:txBody>
          <a:bodyPr/>
          <a:lstStyle/>
          <a:p>
            <a:fld id="{B6E97212-9FBC-4E32-82E2-A16AEEDCFAFD}" type="slidenum">
              <a:rPr lang="en-US" smtClean="0"/>
              <a:t>‹#›</a:t>
            </a:fld>
            <a:endParaRPr lang="en-US" dirty="0"/>
          </a:p>
        </p:txBody>
      </p:sp>
    </p:spTree>
    <p:extLst>
      <p:ext uri="{BB962C8B-B14F-4D97-AF65-F5344CB8AC3E}">
        <p14:creationId xmlns:p14="http://schemas.microsoft.com/office/powerpoint/2010/main" val="118588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A449B-5CAF-1112-4D51-7B474185CA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5AFAF3-2273-C2DD-AD5F-D8DCCF33A636}"/>
              </a:ext>
            </a:extLst>
          </p:cNvPr>
          <p:cNvSpPr>
            <a:spLocks noGrp="1"/>
          </p:cNvSpPr>
          <p:nvPr>
            <p:ph type="dt" sz="half" idx="10"/>
          </p:nvPr>
        </p:nvSpPr>
        <p:spPr/>
        <p:txBody>
          <a:bodyPr/>
          <a:lstStyle/>
          <a:p>
            <a:fld id="{7DC015C4-06F8-43CA-9E9C-48E8816C7440}" type="datetimeFigureOut">
              <a:rPr lang="en-US" smtClean="0"/>
              <a:t>12/15/2022</a:t>
            </a:fld>
            <a:endParaRPr lang="en-US" dirty="0"/>
          </a:p>
        </p:txBody>
      </p:sp>
      <p:sp>
        <p:nvSpPr>
          <p:cNvPr id="4" name="Footer Placeholder 3">
            <a:extLst>
              <a:ext uri="{FF2B5EF4-FFF2-40B4-BE49-F238E27FC236}">
                <a16:creationId xmlns:a16="http://schemas.microsoft.com/office/drawing/2014/main" id="{A443B8D3-E10D-CE37-708E-5E0E381533A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A831654-4A20-6E72-E183-EAF53383E09A}"/>
              </a:ext>
            </a:extLst>
          </p:cNvPr>
          <p:cNvSpPr>
            <a:spLocks noGrp="1"/>
          </p:cNvSpPr>
          <p:nvPr>
            <p:ph type="sldNum" sz="quarter" idx="12"/>
          </p:nvPr>
        </p:nvSpPr>
        <p:spPr/>
        <p:txBody>
          <a:bodyPr/>
          <a:lstStyle/>
          <a:p>
            <a:fld id="{B6E97212-9FBC-4E32-82E2-A16AEEDCFAFD}" type="slidenum">
              <a:rPr lang="en-US" smtClean="0"/>
              <a:t>‹#›</a:t>
            </a:fld>
            <a:endParaRPr lang="en-US" dirty="0"/>
          </a:p>
        </p:txBody>
      </p:sp>
    </p:spTree>
    <p:extLst>
      <p:ext uri="{BB962C8B-B14F-4D97-AF65-F5344CB8AC3E}">
        <p14:creationId xmlns:p14="http://schemas.microsoft.com/office/powerpoint/2010/main" val="138564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920269-2BE4-947B-184E-0F4877B446F4}"/>
              </a:ext>
            </a:extLst>
          </p:cNvPr>
          <p:cNvSpPr>
            <a:spLocks noGrp="1"/>
          </p:cNvSpPr>
          <p:nvPr>
            <p:ph type="dt" sz="half" idx="10"/>
          </p:nvPr>
        </p:nvSpPr>
        <p:spPr/>
        <p:txBody>
          <a:bodyPr/>
          <a:lstStyle/>
          <a:p>
            <a:fld id="{7DC015C4-06F8-43CA-9E9C-48E8816C7440}" type="datetimeFigureOut">
              <a:rPr lang="en-US" smtClean="0"/>
              <a:t>12/15/2022</a:t>
            </a:fld>
            <a:endParaRPr lang="en-US" dirty="0"/>
          </a:p>
        </p:txBody>
      </p:sp>
      <p:sp>
        <p:nvSpPr>
          <p:cNvPr id="3" name="Footer Placeholder 2">
            <a:extLst>
              <a:ext uri="{FF2B5EF4-FFF2-40B4-BE49-F238E27FC236}">
                <a16:creationId xmlns:a16="http://schemas.microsoft.com/office/drawing/2014/main" id="{F3C818A9-FC4A-2107-C67C-2DA6C1CAE35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081F158-E521-0BAD-1BDB-4BFCDDEAEC0F}"/>
              </a:ext>
            </a:extLst>
          </p:cNvPr>
          <p:cNvSpPr>
            <a:spLocks noGrp="1"/>
          </p:cNvSpPr>
          <p:nvPr>
            <p:ph type="sldNum" sz="quarter" idx="12"/>
          </p:nvPr>
        </p:nvSpPr>
        <p:spPr/>
        <p:txBody>
          <a:bodyPr/>
          <a:lstStyle/>
          <a:p>
            <a:fld id="{B6E97212-9FBC-4E32-82E2-A16AEEDCFAFD}" type="slidenum">
              <a:rPr lang="en-US" smtClean="0"/>
              <a:t>‹#›</a:t>
            </a:fld>
            <a:endParaRPr lang="en-US" dirty="0"/>
          </a:p>
        </p:txBody>
      </p:sp>
    </p:spTree>
    <p:extLst>
      <p:ext uri="{BB962C8B-B14F-4D97-AF65-F5344CB8AC3E}">
        <p14:creationId xmlns:p14="http://schemas.microsoft.com/office/powerpoint/2010/main" val="1946066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7478B-8E6F-6E6F-6520-F3ADCE44C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00EC3E-4479-DE95-D9B2-5A635FB982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B40613-B956-A972-AF90-DD11AE055C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E724B7-613D-1BDE-865D-6BCF57D70F03}"/>
              </a:ext>
            </a:extLst>
          </p:cNvPr>
          <p:cNvSpPr>
            <a:spLocks noGrp="1"/>
          </p:cNvSpPr>
          <p:nvPr>
            <p:ph type="dt" sz="half" idx="10"/>
          </p:nvPr>
        </p:nvSpPr>
        <p:spPr/>
        <p:txBody>
          <a:bodyPr/>
          <a:lstStyle/>
          <a:p>
            <a:fld id="{7DC015C4-06F8-43CA-9E9C-48E8816C7440}" type="datetimeFigureOut">
              <a:rPr lang="en-US" smtClean="0"/>
              <a:t>12/15/2022</a:t>
            </a:fld>
            <a:endParaRPr lang="en-US" dirty="0"/>
          </a:p>
        </p:txBody>
      </p:sp>
      <p:sp>
        <p:nvSpPr>
          <p:cNvPr id="6" name="Footer Placeholder 5">
            <a:extLst>
              <a:ext uri="{FF2B5EF4-FFF2-40B4-BE49-F238E27FC236}">
                <a16:creationId xmlns:a16="http://schemas.microsoft.com/office/drawing/2014/main" id="{CF204117-7769-3839-41D5-977ECAFA75D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1D69676-E741-697A-C72F-9C6F8366F0B1}"/>
              </a:ext>
            </a:extLst>
          </p:cNvPr>
          <p:cNvSpPr>
            <a:spLocks noGrp="1"/>
          </p:cNvSpPr>
          <p:nvPr>
            <p:ph type="sldNum" sz="quarter" idx="12"/>
          </p:nvPr>
        </p:nvSpPr>
        <p:spPr/>
        <p:txBody>
          <a:bodyPr/>
          <a:lstStyle/>
          <a:p>
            <a:fld id="{B6E97212-9FBC-4E32-82E2-A16AEEDCFAFD}" type="slidenum">
              <a:rPr lang="en-US" smtClean="0"/>
              <a:t>‹#›</a:t>
            </a:fld>
            <a:endParaRPr lang="en-US" dirty="0"/>
          </a:p>
        </p:txBody>
      </p:sp>
    </p:spTree>
    <p:extLst>
      <p:ext uri="{BB962C8B-B14F-4D97-AF65-F5344CB8AC3E}">
        <p14:creationId xmlns:p14="http://schemas.microsoft.com/office/powerpoint/2010/main" val="259728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905EE-5FEF-4DD8-8227-264418EE85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894749-C0C1-6092-14E7-05D799F1BD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00F217B-A986-F049-14B5-12317CA44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F4D5E2-FD88-B204-404B-71D51B7DD4DB}"/>
              </a:ext>
            </a:extLst>
          </p:cNvPr>
          <p:cNvSpPr>
            <a:spLocks noGrp="1"/>
          </p:cNvSpPr>
          <p:nvPr>
            <p:ph type="dt" sz="half" idx="10"/>
          </p:nvPr>
        </p:nvSpPr>
        <p:spPr/>
        <p:txBody>
          <a:bodyPr/>
          <a:lstStyle/>
          <a:p>
            <a:fld id="{7DC015C4-06F8-43CA-9E9C-48E8816C7440}" type="datetimeFigureOut">
              <a:rPr lang="en-US" smtClean="0"/>
              <a:t>12/15/2022</a:t>
            </a:fld>
            <a:endParaRPr lang="en-US" dirty="0"/>
          </a:p>
        </p:txBody>
      </p:sp>
      <p:sp>
        <p:nvSpPr>
          <p:cNvPr id="6" name="Footer Placeholder 5">
            <a:extLst>
              <a:ext uri="{FF2B5EF4-FFF2-40B4-BE49-F238E27FC236}">
                <a16:creationId xmlns:a16="http://schemas.microsoft.com/office/drawing/2014/main" id="{2B43F182-B679-E332-8252-6D88AB0A40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685A29-6C75-B3CE-DD4C-C59C17044542}"/>
              </a:ext>
            </a:extLst>
          </p:cNvPr>
          <p:cNvSpPr>
            <a:spLocks noGrp="1"/>
          </p:cNvSpPr>
          <p:nvPr>
            <p:ph type="sldNum" sz="quarter" idx="12"/>
          </p:nvPr>
        </p:nvSpPr>
        <p:spPr/>
        <p:txBody>
          <a:bodyPr/>
          <a:lstStyle/>
          <a:p>
            <a:fld id="{B6E97212-9FBC-4E32-82E2-A16AEEDCFAFD}" type="slidenum">
              <a:rPr lang="en-US" smtClean="0"/>
              <a:t>‹#›</a:t>
            </a:fld>
            <a:endParaRPr lang="en-US" dirty="0"/>
          </a:p>
        </p:txBody>
      </p:sp>
    </p:spTree>
    <p:extLst>
      <p:ext uri="{BB962C8B-B14F-4D97-AF65-F5344CB8AC3E}">
        <p14:creationId xmlns:p14="http://schemas.microsoft.com/office/powerpoint/2010/main" val="2815844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34" Type="http://schemas.openxmlformats.org/officeDocument/2006/relationships/image" Target="../media/image2.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image" Target="../media/image1.emf"/><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vmlDrawing" Target="../drawings/vmlDrawing1.v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oleObject" Target="../embeddings/oleObject1.bin"/><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theme" Target="../theme/theme2.xml"/><Relationship Id="rId36" Type="http://schemas.openxmlformats.org/officeDocument/2006/relationships/image" Target="../media/image4.png"/><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tags" Target="../tags/tag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tags" Target="../tags/tag1.xml"/><Relationship Id="rId35" Type="http://schemas.openxmlformats.org/officeDocument/2006/relationships/image" Target="../media/image3.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82A77D-6E99-48E5-E59D-DEB13A3D6A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ECE44B-0585-83A6-37E2-FAADF61AFB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B5E0F1-B5E5-C4F1-D434-0660564E1D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015C4-06F8-43CA-9E9C-48E8816C7440}" type="datetimeFigureOut">
              <a:rPr lang="en-US" smtClean="0"/>
              <a:t>12/15/2022</a:t>
            </a:fld>
            <a:endParaRPr lang="en-US" dirty="0"/>
          </a:p>
        </p:txBody>
      </p:sp>
      <p:sp>
        <p:nvSpPr>
          <p:cNvPr id="5" name="Footer Placeholder 4">
            <a:extLst>
              <a:ext uri="{FF2B5EF4-FFF2-40B4-BE49-F238E27FC236}">
                <a16:creationId xmlns:a16="http://schemas.microsoft.com/office/drawing/2014/main" id="{43BB8D67-F04F-AD6E-7A7A-44F571DF43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7752A8B-3CC5-8B7D-0253-E1578F8043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97212-9FBC-4E32-82E2-A16AEEDCFAFD}" type="slidenum">
              <a:rPr lang="en-US" smtClean="0"/>
              <a:t>‹#›</a:t>
            </a:fld>
            <a:endParaRPr lang="en-US" dirty="0"/>
          </a:p>
        </p:txBody>
      </p:sp>
    </p:spTree>
    <p:extLst>
      <p:ext uri="{BB962C8B-B14F-4D97-AF65-F5344CB8AC3E}">
        <p14:creationId xmlns:p14="http://schemas.microsoft.com/office/powerpoint/2010/main" val="4176139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CDEEDC80-A6AE-4D71-8BED-4E85BC9C5D6B}"/>
              </a:ext>
            </a:extLst>
          </p:cNvPr>
          <p:cNvGraphicFramePr>
            <a:graphicFrameLocks noChangeAspect="1"/>
          </p:cNvGraphicFramePr>
          <p:nvPr>
            <p:custDataLst>
              <p:tags r:id="rId30"/>
            </p:custDataLst>
            <p:extLst>
              <p:ext uri="{D42A27DB-BD31-4B8C-83A1-F6EECF244321}">
                <p14:modId xmlns:p14="http://schemas.microsoft.com/office/powerpoint/2010/main" val="23100755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4" name="think-cell Slide" r:id="rId32" imgW="530" imgH="531" progId="TCLayout.ActiveDocument.1">
                  <p:embed/>
                </p:oleObj>
              </mc:Choice>
              <mc:Fallback>
                <p:oleObj name="think-cell Slide" r:id="rId32" imgW="530" imgH="531" progId="TCLayout.ActiveDocument.1">
                  <p:embed/>
                  <p:pic>
                    <p:nvPicPr>
                      <p:cNvPr id="8" name="Object 7" hidden="1">
                        <a:extLst>
                          <a:ext uri="{FF2B5EF4-FFF2-40B4-BE49-F238E27FC236}">
                            <a16:creationId xmlns:a16="http://schemas.microsoft.com/office/drawing/2014/main" id="{CDEEDC80-A6AE-4D71-8BED-4E85BC9C5D6B}"/>
                          </a:ext>
                        </a:extLst>
                      </p:cNvPr>
                      <p:cNvPicPr/>
                      <p:nvPr/>
                    </p:nvPicPr>
                    <p:blipFill>
                      <a:blip r:embed="rId33"/>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E8D99B60-9158-488E-8BCC-87D5B5BCDFBF}"/>
              </a:ext>
            </a:extLst>
          </p:cNvPr>
          <p:cNvSpPr/>
          <p:nvPr>
            <p:custDataLst>
              <p:tags r:id="rId31"/>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dirty="0">
              <a:latin typeface="Brix Slab Regular" panose="02000000000000000000" pitchFamily="50" charset="0"/>
              <a:ea typeface="+mj-ea"/>
              <a:cs typeface="+mj-cs"/>
              <a:sym typeface="Brix Slab Regular" panose="02000000000000000000" pitchFamily="50" charset="0"/>
            </a:endParaRPr>
          </a:p>
        </p:txBody>
      </p:sp>
      <p:sp>
        <p:nvSpPr>
          <p:cNvPr id="2" name="Title Placeholder 1">
            <a:extLst>
              <a:ext uri="{FF2B5EF4-FFF2-40B4-BE49-F238E27FC236}">
                <a16:creationId xmlns:a16="http://schemas.microsoft.com/office/drawing/2014/main" id="{37BB7F75-52C6-40D5-8388-347CF6B3BAF8}"/>
              </a:ext>
            </a:extLst>
          </p:cNvPr>
          <p:cNvSpPr>
            <a:spLocks noGrp="1"/>
          </p:cNvSpPr>
          <p:nvPr>
            <p:ph type="title"/>
          </p:nvPr>
        </p:nvSpPr>
        <p:spPr>
          <a:xfrm>
            <a:off x="641350" y="523875"/>
            <a:ext cx="10902950" cy="956516"/>
          </a:xfrm>
          <a:prstGeom prst="rect">
            <a:avLst/>
          </a:prstGeom>
        </p:spPr>
        <p:txBody>
          <a:bodyPr vert="horz" lIns="0" tIns="0" rIns="0" bIns="0" rtlCol="0" anchor="t">
            <a:noAutofit/>
          </a:bodyPr>
          <a:lstStyle/>
          <a:p>
            <a:r>
              <a:rPr lang="en-US" dirty="0"/>
              <a:t>Click to edit title</a:t>
            </a:r>
          </a:p>
        </p:txBody>
      </p:sp>
      <p:sp>
        <p:nvSpPr>
          <p:cNvPr id="3" name="Text Placeholder 2">
            <a:extLst>
              <a:ext uri="{FF2B5EF4-FFF2-40B4-BE49-F238E27FC236}">
                <a16:creationId xmlns:a16="http://schemas.microsoft.com/office/drawing/2014/main" id="{C5809464-EA83-4E37-8A02-61A16616FE31}"/>
              </a:ext>
            </a:extLst>
          </p:cNvPr>
          <p:cNvSpPr>
            <a:spLocks noGrp="1"/>
          </p:cNvSpPr>
          <p:nvPr>
            <p:ph type="body" idx="1"/>
          </p:nvPr>
        </p:nvSpPr>
        <p:spPr>
          <a:xfrm>
            <a:off x="641350" y="1719072"/>
            <a:ext cx="10902950" cy="4155796"/>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a:extLst>
              <a:ext uri="{FF2B5EF4-FFF2-40B4-BE49-F238E27FC236}">
                <a16:creationId xmlns:a16="http://schemas.microsoft.com/office/drawing/2014/main" id="{A80DC250-A7AB-924E-9520-907FE62E8E91}"/>
              </a:ext>
            </a:extLst>
          </p:cNvPr>
          <p:cNvSpPr txBox="1"/>
          <p:nvPr/>
        </p:nvSpPr>
        <p:spPr>
          <a:xfrm>
            <a:off x="11200986" y="6362188"/>
            <a:ext cx="350934" cy="153888"/>
          </a:xfrm>
          <a:prstGeom prst="rect">
            <a:avLst/>
          </a:prstGeom>
          <a:noFill/>
        </p:spPr>
        <p:txBody>
          <a:bodyPr wrap="square" lIns="0" tIns="0" rIns="0" bIns="0" rtlCol="0">
            <a:spAutoFit/>
          </a:bodyPr>
          <a:lstStyle/>
          <a:p>
            <a:pPr algn="r"/>
            <a:fld id="{A9D3C46F-8465-6948-8418-CACF6F0DE93E}" type="slidenum">
              <a:rPr lang="en-US" sz="1000" smtClean="0">
                <a:solidFill>
                  <a:schemeClr val="tx1"/>
                </a:solidFill>
              </a:rPr>
              <a:pPr algn="r"/>
              <a:t>‹#›</a:t>
            </a:fld>
            <a:endParaRPr lang="en-US" sz="1000" dirty="0">
              <a:solidFill>
                <a:schemeClr val="tx1"/>
              </a:solidFill>
            </a:endParaRPr>
          </a:p>
        </p:txBody>
      </p:sp>
      <p:pic>
        <p:nvPicPr>
          <p:cNvPr id="5" name="Graphic 4">
            <a:extLst>
              <a:ext uri="{FF2B5EF4-FFF2-40B4-BE49-F238E27FC236}">
                <a16:creationId xmlns:a16="http://schemas.microsoft.com/office/drawing/2014/main" id="{D75AA1D2-B506-CB48-BABC-278DA36ABEFC}"/>
              </a:ext>
            </a:extLst>
          </p:cNvPr>
          <p:cNvPicPr>
            <a:picLocks noChangeAspect="1"/>
          </p:cNvPicPr>
          <p:nvPr/>
        </p:nvPicPr>
        <p:blipFill>
          <a:blip r:embed="rId34">
            <a:extLst>
              <a:ext uri="{28A0092B-C50C-407E-A947-70E740481C1C}">
                <a14:useLocalDpi xmlns:a14="http://schemas.microsoft.com/office/drawing/2010/main" val="0"/>
              </a:ext>
              <a:ext uri="{96DAC541-7B7A-43D3-8B79-37D633B846F1}">
                <asvg:svgBlip xmlns:asvg="http://schemas.microsoft.com/office/drawing/2016/SVG/main" r:embed="rId35"/>
              </a:ext>
            </a:extLst>
          </a:blip>
          <a:stretch>
            <a:fillRect/>
          </a:stretch>
        </p:blipFill>
        <p:spPr>
          <a:xfrm>
            <a:off x="640080" y="6251880"/>
            <a:ext cx="1591056" cy="220615"/>
          </a:xfrm>
          <a:prstGeom prst="rect">
            <a:avLst/>
          </a:prstGeom>
        </p:spPr>
      </p:pic>
      <p:sp>
        <p:nvSpPr>
          <p:cNvPr id="13" name="TextBox 12">
            <a:extLst>
              <a:ext uri="{FF2B5EF4-FFF2-40B4-BE49-F238E27FC236}">
                <a16:creationId xmlns:a16="http://schemas.microsoft.com/office/drawing/2014/main" id="{677B35AD-F3EA-044F-8148-13E2268D08BB}"/>
              </a:ext>
            </a:extLst>
          </p:cNvPr>
          <p:cNvSpPr txBox="1"/>
          <p:nvPr/>
        </p:nvSpPr>
        <p:spPr>
          <a:xfrm>
            <a:off x="5117500" y="6362188"/>
            <a:ext cx="1950650" cy="153888"/>
          </a:xfrm>
          <a:prstGeom prst="rect">
            <a:avLst/>
          </a:prstGeom>
          <a:noFill/>
        </p:spPr>
        <p:txBody>
          <a:bodyPr wrap="square" lIns="0" tIns="0" rIns="0" bIns="0" rtlCol="0">
            <a:spAutoFit/>
          </a:bodyPr>
          <a:lstStyle/>
          <a:p>
            <a:pPr algn="ctr"/>
            <a:r>
              <a:rPr lang="en-US" sz="1000" dirty="0">
                <a:solidFill>
                  <a:schemeClr val="tx1"/>
                </a:solidFill>
              </a:rPr>
              <a:t>Confidential – Internal Use Only </a:t>
            </a:r>
          </a:p>
        </p:txBody>
      </p:sp>
      <p:pic>
        <p:nvPicPr>
          <p:cNvPr id="9" name="Picture 8">
            <a:extLst>
              <a:ext uri="{FF2B5EF4-FFF2-40B4-BE49-F238E27FC236}">
                <a16:creationId xmlns:a16="http://schemas.microsoft.com/office/drawing/2014/main" id="{E030D679-DEA2-463F-AC60-2BEDABFBBF83}"/>
              </a:ext>
            </a:extLst>
          </p:cNvPr>
          <p:cNvPicPr>
            <a:picLocks noChangeAspect="1"/>
          </p:cNvPicPr>
          <p:nvPr userDrawn="1"/>
        </p:nvPicPr>
        <p:blipFill>
          <a:blip r:embed="rId36"/>
          <a:stretch/>
        </p:blipFill>
        <p:spPr>
          <a:xfrm>
            <a:off x="10500486" y="6244880"/>
            <a:ext cx="794537" cy="397269"/>
          </a:xfrm>
          <a:prstGeom prst="rect">
            <a:avLst/>
          </a:prstGeom>
        </p:spPr>
      </p:pic>
    </p:spTree>
    <p:extLst>
      <p:ext uri="{BB962C8B-B14F-4D97-AF65-F5344CB8AC3E}">
        <p14:creationId xmlns:p14="http://schemas.microsoft.com/office/powerpoint/2010/main" val="4043069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Lst>
  <p:txStyles>
    <p:titleStyle>
      <a:lvl1pPr algn="l" defTabSz="914400" rtl="0" eaLnBrk="1" latinLnBrk="0" hangingPunct="1">
        <a:lnSpc>
          <a:spcPct val="90000"/>
        </a:lnSpc>
        <a:spcBef>
          <a:spcPct val="0"/>
        </a:spcBef>
        <a:buNone/>
        <a:defRPr sz="3200" kern="1200">
          <a:solidFill>
            <a:schemeClr val="accent2"/>
          </a:solidFill>
          <a:latin typeface="+mj-lt"/>
          <a:ea typeface="+mj-ea"/>
          <a:cs typeface="+mj-cs"/>
        </a:defRPr>
      </a:lvl1pPr>
    </p:titleStyle>
    <p:bodyStyle>
      <a:lvl1pPr marL="0" indent="0" algn="l" defTabSz="914400" rtl="0" eaLnBrk="1" latinLnBrk="0" hangingPunct="1">
        <a:lnSpc>
          <a:spcPct val="100000"/>
        </a:lnSpc>
        <a:spcBef>
          <a:spcPts val="0"/>
        </a:spcBef>
        <a:buFont typeface="Arial" panose="020B0604020202020204" pitchFamily="34" charset="0"/>
        <a:buNone/>
        <a:defRPr sz="2000" b="0" kern="1200">
          <a:solidFill>
            <a:schemeClr val="tx1"/>
          </a:solidFill>
          <a:latin typeface="+mn-lt"/>
          <a:ea typeface="+mn-ea"/>
          <a:cs typeface="+mn-cs"/>
        </a:defRPr>
      </a:lvl1pPr>
      <a:lvl2pPr marL="230188" indent="-225425" algn="l" defTabSz="914400" rtl="0" eaLnBrk="1" latinLnBrk="0" hangingPunct="1">
        <a:lnSpc>
          <a:spcPct val="100000"/>
        </a:lnSpc>
        <a:spcBef>
          <a:spcPts val="0"/>
        </a:spcBef>
        <a:buFont typeface="Arial" panose="020B0604020202020204" pitchFamily="34" charset="0"/>
        <a:buChar char="•"/>
        <a:tabLst/>
        <a:defRPr sz="2000" kern="1200">
          <a:solidFill>
            <a:schemeClr val="tx1"/>
          </a:solidFill>
          <a:latin typeface="+mn-lt"/>
          <a:ea typeface="+mn-ea"/>
          <a:cs typeface="+mn-cs"/>
        </a:defRPr>
      </a:lvl2pPr>
      <a:lvl3pPr marL="460375" indent="-230188" algn="l" defTabSz="914400" rtl="0" eaLnBrk="1" latinLnBrk="0" hangingPunct="1">
        <a:lnSpc>
          <a:spcPct val="100000"/>
        </a:lnSpc>
        <a:spcBef>
          <a:spcPts val="0"/>
        </a:spcBef>
        <a:buFont typeface="Arial" panose="020B0604020202020204" pitchFamily="34" charset="0"/>
        <a:buChar char="•"/>
        <a:tabLst/>
        <a:defRPr sz="2000" kern="1200">
          <a:solidFill>
            <a:schemeClr val="tx1"/>
          </a:solidFill>
          <a:latin typeface="+mn-lt"/>
          <a:ea typeface="+mn-ea"/>
          <a:cs typeface="+mn-cs"/>
        </a:defRPr>
      </a:lvl3pPr>
      <a:lvl4pPr marL="690563" indent="-230188" algn="l" defTabSz="914400" rtl="0" eaLnBrk="1" latinLnBrk="0" hangingPunct="1">
        <a:lnSpc>
          <a:spcPct val="100000"/>
        </a:lnSpc>
        <a:spcBef>
          <a:spcPts val="0"/>
        </a:spcBef>
        <a:buFont typeface="Arial" panose="020B0604020202020204" pitchFamily="34" charset="0"/>
        <a:buChar char="•"/>
        <a:tabLst/>
        <a:defRPr sz="2000" kern="1200">
          <a:solidFill>
            <a:schemeClr val="tx1"/>
          </a:solidFill>
          <a:latin typeface="+mn-lt"/>
          <a:ea typeface="+mn-ea"/>
          <a:cs typeface="+mn-cs"/>
        </a:defRPr>
      </a:lvl4pPr>
      <a:lvl5pPr marL="914400" indent="-230188" algn="l" defTabSz="914400" rtl="0" eaLnBrk="1" latinLnBrk="0" hangingPunct="1">
        <a:lnSpc>
          <a:spcPct val="100000"/>
        </a:lnSpc>
        <a:spcBef>
          <a:spcPts val="0"/>
        </a:spcBef>
        <a:buFont typeface="Arial" panose="020B0604020202020204" pitchFamily="34" charset="0"/>
        <a:buChar char="•"/>
        <a:tabLst/>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63CF-3DE9-BA47-AD6C-3CA9A50B60E1}"/>
              </a:ext>
            </a:extLst>
          </p:cNvPr>
          <p:cNvSpPr>
            <a:spLocks noGrp="1"/>
          </p:cNvSpPr>
          <p:nvPr>
            <p:ph type="ctrTitle"/>
          </p:nvPr>
        </p:nvSpPr>
        <p:spPr>
          <a:xfrm>
            <a:off x="1176969" y="4234476"/>
            <a:ext cx="8791490" cy="654550"/>
          </a:xfrm>
        </p:spPr>
        <p:txBody>
          <a:bodyPr/>
          <a:lstStyle/>
          <a:p>
            <a:br>
              <a:rPr lang="en-US" dirty="0"/>
            </a:br>
            <a:br>
              <a:rPr lang="en-US" dirty="0"/>
            </a:br>
            <a:br>
              <a:rPr lang="en-US" dirty="0"/>
            </a:br>
            <a:br>
              <a:rPr lang="en-US" dirty="0"/>
            </a:br>
            <a:r>
              <a:rPr lang="en-US" dirty="0"/>
              <a:t>Dukes County Health Council</a:t>
            </a:r>
            <a:br>
              <a:rPr lang="en-US" dirty="0"/>
            </a:br>
            <a:r>
              <a:rPr lang="en-US" dirty="0"/>
              <a:t>December 15, 2022</a:t>
            </a:r>
          </a:p>
        </p:txBody>
      </p:sp>
      <p:sp>
        <p:nvSpPr>
          <p:cNvPr id="5" name="Vertical Text Placeholder 4">
            <a:extLst>
              <a:ext uri="{FF2B5EF4-FFF2-40B4-BE49-F238E27FC236}">
                <a16:creationId xmlns:a16="http://schemas.microsoft.com/office/drawing/2014/main" id="{85523024-BFD5-4D29-994F-45D8DB5D255F}"/>
              </a:ext>
            </a:extLst>
          </p:cNvPr>
          <p:cNvSpPr>
            <a:spLocks noGrp="1"/>
          </p:cNvSpPr>
          <p:nvPr>
            <p:ph type="body" orient="vert" sz="quarter" idx="11"/>
          </p:nvPr>
        </p:nvSpPr>
        <p:spPr/>
        <p:txBody>
          <a:bodyPr/>
          <a:lstStyle/>
          <a:p>
            <a:endParaRPr lang="en-US"/>
          </a:p>
        </p:txBody>
      </p:sp>
      <p:sp>
        <p:nvSpPr>
          <p:cNvPr id="6" name="Vertical Text Placeholder 5">
            <a:extLst>
              <a:ext uri="{FF2B5EF4-FFF2-40B4-BE49-F238E27FC236}">
                <a16:creationId xmlns:a16="http://schemas.microsoft.com/office/drawing/2014/main" id="{3132B15D-DD8F-4410-A843-A8102696B1E8}"/>
              </a:ext>
            </a:extLst>
          </p:cNvPr>
          <p:cNvSpPr>
            <a:spLocks noGrp="1"/>
          </p:cNvSpPr>
          <p:nvPr>
            <p:ph type="body" orient="vert" sz="quarter" idx="12"/>
          </p:nvPr>
        </p:nvSpPr>
        <p:spPr/>
        <p:txBody>
          <a:bodyPr/>
          <a:lstStyle/>
          <a:p>
            <a:endParaRPr lang="en-US"/>
          </a:p>
        </p:txBody>
      </p:sp>
      <p:sp>
        <p:nvSpPr>
          <p:cNvPr id="9" name="Rectangle 8">
            <a:extLst>
              <a:ext uri="{FF2B5EF4-FFF2-40B4-BE49-F238E27FC236}">
                <a16:creationId xmlns:a16="http://schemas.microsoft.com/office/drawing/2014/main" id="{FF3C7CB8-A76F-4D48-A1CE-B9D57C0EA6C1}"/>
              </a:ext>
            </a:extLst>
          </p:cNvPr>
          <p:cNvSpPr/>
          <p:nvPr/>
        </p:nvSpPr>
        <p:spPr>
          <a:xfrm>
            <a:off x="738130" y="6136395"/>
            <a:ext cx="6687239" cy="6545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2079700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F14E906-1E0E-8129-9FA3-79DE65DA454F}"/>
              </a:ext>
            </a:extLst>
          </p:cNvPr>
          <p:cNvSpPr txBox="1"/>
          <p:nvPr/>
        </p:nvSpPr>
        <p:spPr>
          <a:xfrm>
            <a:off x="723015" y="340796"/>
            <a:ext cx="10745970" cy="769441"/>
          </a:xfrm>
          <a:prstGeom prst="rect">
            <a:avLst/>
          </a:prstGeom>
          <a:noFill/>
        </p:spPr>
        <p:txBody>
          <a:bodyPr wrap="square" rtlCol="0">
            <a:spAutoFit/>
          </a:bodyPr>
          <a:lstStyle/>
          <a:p>
            <a:r>
              <a:rPr lang="en-US" sz="4400" u="sng" dirty="0">
                <a:solidFill>
                  <a:srgbClr val="0070C0"/>
                </a:solidFill>
              </a:rPr>
              <a:t>Key </a:t>
            </a:r>
            <a:r>
              <a:rPr lang="en-US" sz="4400" u="sng" dirty="0">
                <a:solidFill>
                  <a:schemeClr val="accent5">
                    <a:lumMod val="75000"/>
                  </a:schemeClr>
                </a:solidFill>
              </a:rPr>
              <a:t>Informant Interviews </a:t>
            </a:r>
            <a:r>
              <a:rPr lang="en-US" sz="4400" u="sng" dirty="0">
                <a:solidFill>
                  <a:srgbClr val="0070C0"/>
                </a:solidFill>
              </a:rPr>
              <a:t>– Key findings</a:t>
            </a:r>
          </a:p>
        </p:txBody>
      </p:sp>
      <p:sp>
        <p:nvSpPr>
          <p:cNvPr id="3" name="Content Placeholder 2">
            <a:extLst>
              <a:ext uri="{FF2B5EF4-FFF2-40B4-BE49-F238E27FC236}">
                <a16:creationId xmlns:a16="http://schemas.microsoft.com/office/drawing/2014/main" id="{30B2C27B-3B0B-9922-8C82-155CA10A30B2}"/>
              </a:ext>
            </a:extLst>
          </p:cNvPr>
          <p:cNvSpPr>
            <a:spLocks noGrp="1"/>
          </p:cNvSpPr>
          <p:nvPr>
            <p:ph idx="1"/>
          </p:nvPr>
        </p:nvSpPr>
        <p:spPr>
          <a:xfrm>
            <a:off x="838200" y="1120316"/>
            <a:ext cx="10515600" cy="5056647"/>
          </a:xfrm>
        </p:spPr>
        <p:txBody>
          <a:bodyPr>
            <a:normAutofit/>
          </a:bodyPr>
          <a:lstStyle/>
          <a:p>
            <a:pPr marL="0" indent="0">
              <a:buNone/>
            </a:pPr>
            <a:r>
              <a:rPr lang="en-US"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Key informants would prioritize:</a:t>
            </a:r>
          </a:p>
          <a:p>
            <a:r>
              <a:rPr lang="en-US"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Creating affordable housing to help alleviate stress and choices people are making between housing and other living and medical expenses, and to make it easier to attract and retain primary care providers, behavioral health clinicians, and medical specialists and healthcare staff, including culturally and linguistically diverse providers and staff who are so critically needed.  </a:t>
            </a:r>
          </a:p>
          <a:p>
            <a:r>
              <a:rPr lang="en-US" dirty="0">
                <a:solidFill>
                  <a:srgbClr val="000066"/>
                </a:solidFill>
                <a:latin typeface="Calibri" panose="020F0502020204030204" pitchFamily="34" charset="0"/>
                <a:ea typeface="Calibri" panose="020F0502020204030204" pitchFamily="34" charset="0"/>
                <a:cs typeface="Calibri" panose="020F0502020204030204" pitchFamily="34" charset="0"/>
              </a:rPr>
              <a:t>MVH </a:t>
            </a:r>
            <a:r>
              <a:rPr lang="en-US"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using its prominence and that of MGB to advocate for affordable, safe, and reliable housing for hospital staff as well as for year-round middle- and low-income residents and seniors.  </a:t>
            </a:r>
          </a:p>
          <a:p>
            <a:endParaRPr lang="en-US" dirty="0"/>
          </a:p>
        </p:txBody>
      </p:sp>
    </p:spTree>
    <p:extLst>
      <p:ext uri="{BB962C8B-B14F-4D97-AF65-F5344CB8AC3E}">
        <p14:creationId xmlns:p14="http://schemas.microsoft.com/office/powerpoint/2010/main" val="2733570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9B52A-B6FD-5BE1-6478-28D8CC8E4624}"/>
              </a:ext>
            </a:extLst>
          </p:cNvPr>
          <p:cNvSpPr>
            <a:spLocks noGrp="1"/>
          </p:cNvSpPr>
          <p:nvPr>
            <p:ph type="title"/>
          </p:nvPr>
        </p:nvSpPr>
        <p:spPr>
          <a:xfrm>
            <a:off x="838200" y="535247"/>
            <a:ext cx="10515600" cy="878884"/>
          </a:xfrm>
        </p:spPr>
        <p:txBody>
          <a:bodyPr>
            <a:normAutofit fontScale="90000"/>
          </a:bodyPr>
          <a:lstStyle/>
          <a:p>
            <a:r>
              <a:rPr lang="en-US" sz="4400" b="1" u="sng" dirty="0">
                <a:solidFill>
                  <a:srgbClr val="0070C0"/>
                </a:solidFill>
              </a:rPr>
              <a:t>Key Informant Interviews – Key findings, cont’d</a:t>
            </a:r>
            <a:br>
              <a:rPr lang="en-US" sz="4400" dirty="0">
                <a:solidFill>
                  <a:srgbClr val="0070C0"/>
                </a:solidFill>
              </a:rPr>
            </a:br>
            <a:endParaRPr lang="en-US" dirty="0"/>
          </a:p>
        </p:txBody>
      </p:sp>
      <p:sp>
        <p:nvSpPr>
          <p:cNvPr id="3" name="Content Placeholder 2">
            <a:extLst>
              <a:ext uri="{FF2B5EF4-FFF2-40B4-BE49-F238E27FC236}">
                <a16:creationId xmlns:a16="http://schemas.microsoft.com/office/drawing/2014/main" id="{DBD906E7-A3DA-549D-AFBA-87540AEFD5C5}"/>
              </a:ext>
            </a:extLst>
          </p:cNvPr>
          <p:cNvSpPr>
            <a:spLocks noGrp="1"/>
          </p:cNvSpPr>
          <p:nvPr>
            <p:ph idx="1"/>
          </p:nvPr>
        </p:nvSpPr>
        <p:spPr>
          <a:xfrm>
            <a:off x="838200" y="1253331"/>
            <a:ext cx="10515600" cy="4351338"/>
          </a:xfrm>
        </p:spPr>
        <p:txBody>
          <a:bodyPr>
            <a:normAutofit fontScale="92500" lnSpcReduction="20000"/>
          </a:bodyPr>
          <a:lstStyle/>
          <a:p>
            <a:pPr marL="0" indent="0">
              <a:buNone/>
            </a:pPr>
            <a:r>
              <a:rPr lang="en-US" sz="3000"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Key informants would also prioritize:</a:t>
            </a:r>
          </a:p>
          <a:p>
            <a:r>
              <a:rPr lang="en-US" sz="3000"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That MVH’s new hires get diversity education and have language skills to treat island’s diverse residents.  </a:t>
            </a:r>
          </a:p>
          <a:p>
            <a:r>
              <a:rPr lang="en-US" sz="3000" dirty="0">
                <a:solidFill>
                  <a:srgbClr val="000066"/>
                </a:solidFill>
                <a:highlight>
                  <a:srgbClr val="FFFF00"/>
                </a:highlight>
                <a:latin typeface="Calibri" panose="020F0502020204030204" pitchFamily="34" charset="0"/>
                <a:ea typeface="Calibri" panose="020F0502020204030204" pitchFamily="34" charset="0"/>
                <a:cs typeface="Calibri" panose="020F0502020204030204" pitchFamily="34" charset="0"/>
              </a:rPr>
              <a:t>Closer coordination and collaboration among MVH </a:t>
            </a:r>
            <a:r>
              <a:rPr lang="en-US" sz="3000" dirty="0">
                <a:solidFill>
                  <a:srgbClr val="000066"/>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and community-based organizations to reduce duplication and conserve resources</a:t>
            </a:r>
            <a:r>
              <a:rPr lang="en-US" sz="3000"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a:t>
            </a:r>
          </a:p>
          <a:p>
            <a:r>
              <a:rPr lang="en-US" sz="3000" dirty="0">
                <a:solidFill>
                  <a:srgbClr val="000066"/>
                </a:solidFill>
                <a:latin typeface="Calibri" panose="020F0502020204030204" pitchFamily="34" charset="0"/>
                <a:ea typeface="Calibri" panose="020F0502020204030204" pitchFamily="34" charset="0"/>
                <a:cs typeface="Calibri" panose="020F0502020204030204" pitchFamily="34" charset="0"/>
              </a:rPr>
              <a:t>D</a:t>
            </a:r>
            <a:r>
              <a:rPr lang="en-US" sz="3000"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esignating a point person for seniors at MVH and investments to expand transportation options for seniors to travel to medical appointments on and off island. </a:t>
            </a:r>
          </a:p>
          <a:p>
            <a:r>
              <a:rPr lang="en-US" sz="3000" dirty="0">
                <a:solidFill>
                  <a:srgbClr val="000066"/>
                </a:solidFill>
                <a:latin typeface="Calibri" panose="020F0502020204030204" pitchFamily="34" charset="0"/>
                <a:ea typeface="Calibri" panose="020F0502020204030204" pitchFamily="34" charset="0"/>
                <a:cs typeface="Calibri" panose="020F0502020204030204" pitchFamily="34" charset="0"/>
              </a:rPr>
              <a:t>F</a:t>
            </a:r>
            <a:r>
              <a:rPr lang="en-US" sz="3000"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unding to expand mental health and substance abuse treatment for adults and children.</a:t>
            </a:r>
          </a:p>
          <a:p>
            <a:r>
              <a:rPr lang="en-US" sz="3000" dirty="0">
                <a:solidFill>
                  <a:srgbClr val="000066"/>
                </a:solidFill>
                <a:latin typeface="Calibri" panose="020F0502020204030204" pitchFamily="34" charset="0"/>
                <a:ea typeface="Calibri" panose="020F0502020204030204" pitchFamily="34" charset="0"/>
                <a:cs typeface="Calibri" panose="020F0502020204030204" pitchFamily="34" charset="0"/>
              </a:rPr>
              <a:t>A</a:t>
            </a:r>
            <a:r>
              <a:rPr lang="en-US" sz="3000"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dditional support for local initiatives to create sustainable food sources on the island. </a:t>
            </a:r>
            <a:endParaRPr lang="en-US" sz="3000"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63369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21FF-595F-4AD5-99D2-9395DD899A85}"/>
              </a:ext>
            </a:extLst>
          </p:cNvPr>
          <p:cNvSpPr>
            <a:spLocks noGrp="1"/>
          </p:cNvSpPr>
          <p:nvPr>
            <p:ph type="title"/>
          </p:nvPr>
        </p:nvSpPr>
        <p:spPr/>
        <p:txBody>
          <a:bodyPr/>
          <a:lstStyle/>
          <a:p>
            <a:r>
              <a:rPr lang="en-US" u="sng" dirty="0">
                <a:solidFill>
                  <a:srgbClr val="0070C0"/>
                </a:solidFill>
              </a:rPr>
              <a:t>Vulnerable Populations Prioritized</a:t>
            </a:r>
          </a:p>
        </p:txBody>
      </p:sp>
      <p:sp>
        <p:nvSpPr>
          <p:cNvPr id="5" name="TextBox 4">
            <a:extLst>
              <a:ext uri="{FF2B5EF4-FFF2-40B4-BE49-F238E27FC236}">
                <a16:creationId xmlns:a16="http://schemas.microsoft.com/office/drawing/2014/main" id="{7589B7C6-9B8E-415C-A518-D6902220EF9E}"/>
              </a:ext>
            </a:extLst>
          </p:cNvPr>
          <p:cNvSpPr txBox="1"/>
          <p:nvPr/>
        </p:nvSpPr>
        <p:spPr>
          <a:xfrm>
            <a:off x="838200" y="1825625"/>
            <a:ext cx="10697308" cy="3825984"/>
          </a:xfrm>
          <a:prstGeom prst="rect">
            <a:avLst/>
          </a:prstGeom>
          <a:noFill/>
        </p:spPr>
        <p:txBody>
          <a:bodyPr wrap="square">
            <a:spAutoFit/>
          </a:bodyPr>
          <a:lstStyle/>
          <a:p>
            <a:pPr marL="0" marR="0">
              <a:lnSpc>
                <a:spcPct val="107000"/>
              </a:lnSpc>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The vulnerable communities prioritized for the 2023 CHIP are: </a:t>
            </a:r>
          </a:p>
          <a:p>
            <a:pPr marL="342900" marR="0" indent="-342900">
              <a:lnSpc>
                <a:spcPct val="107000"/>
              </a:lnSpc>
              <a:spcBef>
                <a:spcPts val="0"/>
              </a:spcBef>
              <a:spcAft>
                <a:spcPts val="0"/>
              </a:spcAft>
              <a:buAutoNum type="arabicParenBoth"/>
            </a:pPr>
            <a:r>
              <a:rPr lang="en-US" sz="2800" dirty="0">
                <a:latin typeface="Calibri" panose="020F0502020204030204" pitchFamily="34" charset="0"/>
                <a:ea typeface="Calibri" panose="020F0502020204030204" pitchFamily="34" charset="0"/>
                <a:cs typeface="Times New Roman" panose="02020603050405020304" pitchFamily="18" charset="0"/>
              </a:rPr>
              <a:t>S</a:t>
            </a:r>
            <a:r>
              <a:rPr lang="en-US" sz="2800" dirty="0">
                <a:effectLst/>
                <a:latin typeface="Calibri" panose="020F0502020204030204" pitchFamily="34" charset="0"/>
                <a:ea typeface="Calibri" panose="020F0502020204030204" pitchFamily="34" charset="0"/>
                <a:cs typeface="Times New Roman" panose="02020603050405020304" pitchFamily="18" charset="0"/>
              </a:rPr>
              <a:t>eniors (e.g., those who are aged 65 and over and particularly those who are frail and who face risks to their health, safety, and well-being)</a:t>
            </a:r>
          </a:p>
          <a:p>
            <a:pPr marL="342900" marR="0" indent="-342900">
              <a:lnSpc>
                <a:spcPct val="107000"/>
              </a:lnSpc>
              <a:spcBef>
                <a:spcPts val="0"/>
              </a:spcBef>
              <a:spcAft>
                <a:spcPts val="0"/>
              </a:spcAft>
              <a:buAutoNum type="arabicParenBoth"/>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0"/>
              </a:spcAft>
              <a:buAutoNum type="arabicParenBoth"/>
            </a:pPr>
            <a:r>
              <a:rPr lang="en-US" sz="2800" dirty="0">
                <a:latin typeface="Calibri" panose="020F0502020204030204" pitchFamily="34" charset="0"/>
                <a:ea typeface="Calibri" panose="020F0502020204030204" pitchFamily="34" charset="0"/>
                <a:cs typeface="Times New Roman" panose="02020603050405020304" pitchFamily="18" charset="0"/>
              </a:rPr>
              <a:t>T</a:t>
            </a:r>
            <a:r>
              <a:rPr lang="en-US" sz="2800" dirty="0">
                <a:effectLst/>
                <a:latin typeface="Calibri" panose="020F0502020204030204" pitchFamily="34" charset="0"/>
                <a:ea typeface="Calibri" panose="020F0502020204030204" pitchFamily="34" charset="0"/>
                <a:cs typeface="Times New Roman" panose="02020603050405020304" pitchFamily="18" charset="0"/>
              </a:rPr>
              <a:t>he island’s racially/ethnically diverse populations, particularly the Brazilian community, members of the Wampanoag tribe, and other people of color and foreign-born residents within the island’s year-round population.  </a:t>
            </a:r>
          </a:p>
        </p:txBody>
      </p:sp>
    </p:spTree>
    <p:extLst>
      <p:ext uri="{BB962C8B-B14F-4D97-AF65-F5344CB8AC3E}">
        <p14:creationId xmlns:p14="http://schemas.microsoft.com/office/powerpoint/2010/main" val="552202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D2C0A-E538-F329-03D7-A6D6229B6FA8}"/>
              </a:ext>
            </a:extLst>
          </p:cNvPr>
          <p:cNvSpPr>
            <a:spLocks noGrp="1"/>
          </p:cNvSpPr>
          <p:nvPr>
            <p:ph type="title"/>
          </p:nvPr>
        </p:nvSpPr>
        <p:spPr/>
        <p:txBody>
          <a:bodyPr/>
          <a:lstStyle/>
          <a:p>
            <a:r>
              <a:rPr lang="en-US" b="1" u="sng" dirty="0">
                <a:solidFill>
                  <a:schemeClr val="accent5">
                    <a:lumMod val="75000"/>
                  </a:schemeClr>
                </a:solidFill>
              </a:rPr>
              <a:t>CHNA Conclusions about primary needs and Priorities for the MVH CHIP</a:t>
            </a:r>
          </a:p>
        </p:txBody>
      </p:sp>
      <p:sp>
        <p:nvSpPr>
          <p:cNvPr id="3" name="Content Placeholder 2">
            <a:extLst>
              <a:ext uri="{FF2B5EF4-FFF2-40B4-BE49-F238E27FC236}">
                <a16:creationId xmlns:a16="http://schemas.microsoft.com/office/drawing/2014/main" id="{52C93BE0-76EE-DB6E-1573-2BC899E6DED6}"/>
              </a:ext>
            </a:extLst>
          </p:cNvPr>
          <p:cNvSpPr>
            <a:spLocks noGrp="1"/>
          </p:cNvSpPr>
          <p:nvPr>
            <p:ph idx="1"/>
          </p:nvPr>
        </p:nvSpPr>
        <p:spPr>
          <a:xfrm>
            <a:off x="838200" y="1690688"/>
            <a:ext cx="10515600" cy="4656507"/>
          </a:xfrm>
        </p:spPr>
        <p:txBody>
          <a:bodyPr>
            <a:normAutofit/>
          </a:bodyPr>
          <a:lstStyle/>
          <a:p>
            <a:pPr marL="114300" marR="0" indent="-342900">
              <a:lnSpc>
                <a:spcPct val="107000"/>
              </a:lnSpc>
              <a:spcBef>
                <a:spcPts val="0"/>
              </a:spcBef>
              <a:spcAft>
                <a:spcPts val="0"/>
              </a:spcAft>
              <a:buFont typeface="+mj-lt"/>
              <a:buAutoNum type="arabicPeriod"/>
            </a:pPr>
            <a:r>
              <a:rPr lang="en-US" b="1"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rPr>
              <a:t>Mental health</a:t>
            </a:r>
          </a:p>
          <a:p>
            <a:pPr marL="114300" marR="0" indent="-342900">
              <a:lnSpc>
                <a:spcPct val="107000"/>
              </a:lnSpc>
              <a:spcBef>
                <a:spcPts val="0"/>
              </a:spcBef>
              <a:spcAft>
                <a:spcPts val="0"/>
              </a:spcAft>
              <a:buFont typeface="+mj-lt"/>
              <a:buAutoNum type="arabicPeriod"/>
            </a:pPr>
            <a:endParaRPr lang="en-US"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endParaRPr>
          </a:p>
          <a:p>
            <a:pPr marL="114300" marR="0" indent="-342900">
              <a:lnSpc>
                <a:spcPct val="107000"/>
              </a:lnSpc>
              <a:spcBef>
                <a:spcPts val="0"/>
              </a:spcBef>
              <a:spcAft>
                <a:spcPts val="0"/>
              </a:spcAft>
              <a:buFont typeface="+mj-lt"/>
              <a:buAutoNum type="arabicPeriod"/>
            </a:pPr>
            <a:r>
              <a:rPr lang="en-US" b="1"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Substance Use Disorders</a:t>
            </a:r>
            <a:r>
              <a:rPr lang="en-US"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 </a:t>
            </a:r>
          </a:p>
          <a:p>
            <a:pPr marL="114300" marR="0" indent="-342900">
              <a:lnSpc>
                <a:spcPct val="107000"/>
              </a:lnSpc>
              <a:spcBef>
                <a:spcPts val="0"/>
              </a:spcBef>
              <a:spcAft>
                <a:spcPts val="0"/>
              </a:spcAft>
              <a:buFont typeface="+mj-lt"/>
              <a:buAutoNum type="arabicPeriod"/>
            </a:pPr>
            <a:endParaRPr lang="en-US" dirty="0">
              <a:solidFill>
                <a:srgbClr val="000066"/>
              </a:solidFill>
              <a:effectLst/>
              <a:latin typeface="Calibri" panose="020F0502020204030204" pitchFamily="34" charset="0"/>
              <a:ea typeface="Calibri" panose="020F0502020204030204" pitchFamily="34" charset="0"/>
              <a:cs typeface="Calibri" panose="020F0502020204030204" pitchFamily="34" charset="0"/>
            </a:endParaRPr>
          </a:p>
          <a:p>
            <a:pPr marL="114300" marR="0" indent="-342900">
              <a:lnSpc>
                <a:spcPct val="107000"/>
              </a:lnSpc>
              <a:spcBef>
                <a:spcPts val="0"/>
              </a:spcBef>
              <a:spcAft>
                <a:spcPts val="0"/>
              </a:spcAft>
              <a:buFont typeface="+mj-lt"/>
              <a:buAutoNum type="arabicPeriod"/>
            </a:pPr>
            <a:r>
              <a:rPr lang="en-US" b="1"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Housing</a:t>
            </a:r>
            <a:r>
              <a:rPr lang="en-US"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  </a:t>
            </a:r>
          </a:p>
          <a:p>
            <a:pPr marL="114300" marR="0" indent="-342900">
              <a:lnSpc>
                <a:spcPct val="107000"/>
              </a:lnSpc>
              <a:spcBef>
                <a:spcPts val="0"/>
              </a:spcBef>
              <a:spcAft>
                <a:spcPts val="0"/>
              </a:spcAft>
              <a:buFont typeface="+mj-lt"/>
              <a:buAutoNum type="arabicPeriod"/>
            </a:pPr>
            <a:endParaRPr lang="en-US" dirty="0">
              <a:solidFill>
                <a:srgbClr val="000066"/>
              </a:solidFill>
              <a:effectLst/>
              <a:latin typeface="Calibri" panose="020F0502020204030204" pitchFamily="34" charset="0"/>
              <a:ea typeface="Calibri" panose="020F0502020204030204" pitchFamily="34" charset="0"/>
              <a:cs typeface="Calibri" panose="020F0502020204030204" pitchFamily="34" charset="0"/>
            </a:endParaRPr>
          </a:p>
          <a:p>
            <a:pPr marL="339725" marR="0" indent="-339725">
              <a:lnSpc>
                <a:spcPct val="107000"/>
              </a:lnSpc>
              <a:spcBef>
                <a:spcPts val="0"/>
              </a:spcBef>
              <a:spcAft>
                <a:spcPts val="0"/>
              </a:spcAft>
              <a:buFont typeface="+mj-lt"/>
              <a:buAutoNum type="arabicPeriod"/>
            </a:pPr>
            <a:r>
              <a:rPr lang="en-US" b="1"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Increased </a:t>
            </a:r>
            <a:r>
              <a:rPr lang="en-US" b="1" u="sng"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access</a:t>
            </a:r>
            <a:r>
              <a:rPr lang="en-US" b="1"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 to care and improved service coordination and communication, particularly for seniors and diverse communities</a:t>
            </a:r>
            <a:r>
              <a:rPr lang="en-US"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36287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D63CF-3DE9-BA47-AD6C-3CA9A50B60E1}"/>
              </a:ext>
            </a:extLst>
          </p:cNvPr>
          <p:cNvSpPr>
            <a:spLocks noGrp="1"/>
          </p:cNvSpPr>
          <p:nvPr>
            <p:ph type="title"/>
          </p:nvPr>
        </p:nvSpPr>
        <p:spPr/>
        <p:txBody>
          <a:bodyPr/>
          <a:lstStyle/>
          <a:p>
            <a:r>
              <a:rPr lang="en-US" dirty="0">
                <a:effectLst/>
                <a:latin typeface="Calibri" panose="020F0502020204030204" pitchFamily="34" charset="0"/>
                <a:ea typeface="Times New Roman" panose="02020603050405020304" pitchFamily="18" charset="0"/>
              </a:rPr>
              <a:t>2022 Community Health Needs Assessment (CHNA)</a:t>
            </a:r>
            <a:br>
              <a:rPr lang="en-US" dirty="0">
                <a:effectLst/>
                <a:latin typeface="Calibri" panose="020F0502020204030204" pitchFamily="34" charset="0"/>
                <a:ea typeface="Times New Roman" panose="02020603050405020304" pitchFamily="18" charset="0"/>
              </a:rPr>
            </a:br>
            <a:r>
              <a:rPr lang="en-US" dirty="0">
                <a:effectLst/>
                <a:latin typeface="Calibri" panose="020F0502020204030204" pitchFamily="34" charset="0"/>
                <a:ea typeface="Times New Roman" panose="02020603050405020304" pitchFamily="18" charset="0"/>
              </a:rPr>
              <a:t>Overview</a:t>
            </a:r>
            <a:endParaRPr lang="en-US" dirty="0"/>
          </a:p>
        </p:txBody>
      </p:sp>
    </p:spTree>
    <p:extLst>
      <p:ext uri="{BB962C8B-B14F-4D97-AF65-F5344CB8AC3E}">
        <p14:creationId xmlns:p14="http://schemas.microsoft.com/office/powerpoint/2010/main" val="2934232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03FCA-55E4-6A35-0C86-DC25763D53B2}"/>
              </a:ext>
            </a:extLst>
          </p:cNvPr>
          <p:cNvSpPr>
            <a:spLocks noGrp="1"/>
          </p:cNvSpPr>
          <p:nvPr>
            <p:ph type="title"/>
          </p:nvPr>
        </p:nvSpPr>
        <p:spPr>
          <a:xfrm>
            <a:off x="838200" y="365125"/>
            <a:ext cx="10515600" cy="846987"/>
          </a:xfrm>
        </p:spPr>
        <p:txBody>
          <a:bodyPr/>
          <a:lstStyle/>
          <a:p>
            <a:r>
              <a:rPr lang="en-US" b="1" u="sng" dirty="0">
                <a:solidFill>
                  <a:srgbClr val="0070C0"/>
                </a:solidFill>
              </a:rPr>
              <a:t>Background</a:t>
            </a:r>
          </a:p>
        </p:txBody>
      </p:sp>
      <p:sp>
        <p:nvSpPr>
          <p:cNvPr id="3" name="Content Placeholder 2">
            <a:extLst>
              <a:ext uri="{FF2B5EF4-FFF2-40B4-BE49-F238E27FC236}">
                <a16:creationId xmlns:a16="http://schemas.microsoft.com/office/drawing/2014/main" id="{66BFFA0C-FB39-0B88-26E9-0CC71F6CBD87}"/>
              </a:ext>
            </a:extLst>
          </p:cNvPr>
          <p:cNvSpPr>
            <a:spLocks noGrp="1"/>
          </p:cNvSpPr>
          <p:nvPr>
            <p:ph idx="1"/>
          </p:nvPr>
        </p:nvSpPr>
        <p:spPr>
          <a:xfrm>
            <a:off x="838200" y="1031358"/>
            <a:ext cx="10515600" cy="5337544"/>
          </a:xfrm>
        </p:spPr>
        <p:txBody>
          <a:bodyPr>
            <a:normAutofit/>
          </a:bodyPr>
          <a:lstStyle/>
          <a:p>
            <a:pPr marL="0" marR="0" indent="0">
              <a:lnSpc>
                <a:spcPct val="107000"/>
              </a:lnSpc>
              <a:spcBef>
                <a:spcPts val="0"/>
              </a:spcBef>
              <a:spcAft>
                <a:spcPts val="0"/>
              </a:spcAft>
              <a:buNone/>
            </a:pPr>
            <a:r>
              <a:rPr lang="en-US"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rPr>
              <a:t>A CHNA is typically conducted every three years to inform a three-year plan to address community needs. </a:t>
            </a:r>
          </a:p>
          <a:p>
            <a:pPr marL="0" marR="0" indent="0">
              <a:lnSpc>
                <a:spcPct val="107000"/>
              </a:lnSpc>
              <a:spcBef>
                <a:spcPts val="0"/>
              </a:spcBef>
              <a:spcAft>
                <a:spcPts val="0"/>
              </a:spcAft>
              <a:buNone/>
            </a:pPr>
            <a:endParaRPr lang="en-US"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On May 31, 2022, MVH’s Community Affairs Committee kicked off planning for 2022 CHNA, which must be </a:t>
            </a:r>
            <a:r>
              <a:rPr lang="en-US" dirty="0">
                <a:solidFill>
                  <a:srgbClr val="000066"/>
                </a:solidFill>
                <a:latin typeface="Calibri" panose="020F0502020204030204" pitchFamily="34" charset="0"/>
                <a:ea typeface="Calibri" panose="020F0502020204030204" pitchFamily="34" charset="0"/>
                <a:cs typeface="Calibri" panose="020F0502020204030204" pitchFamily="34" charset="0"/>
              </a:rPr>
              <a:t>completed by September 30, 2022.</a:t>
            </a:r>
          </a:p>
          <a:p>
            <a:pPr marL="0" marR="0" indent="0">
              <a:lnSpc>
                <a:spcPct val="107000"/>
              </a:lnSpc>
              <a:spcBef>
                <a:spcPts val="0"/>
              </a:spcBef>
              <a:spcAft>
                <a:spcPts val="0"/>
              </a:spcAft>
              <a:buNone/>
            </a:pPr>
            <a:endParaRPr lang="en-US" dirty="0">
              <a:solidFill>
                <a:srgbClr val="000066"/>
              </a:solidFill>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0"/>
              </a:spcAft>
              <a:buNone/>
            </a:pPr>
            <a:r>
              <a:rPr lang="en-US"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The </a:t>
            </a:r>
            <a:r>
              <a:rPr lang="en-US"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rPr>
              <a:t>CHNA fulfills the IRS Section H/Form 990 mandate to identify community health needs, strengths, and resources; describe issues affecting the community overall and within subpopulations; and provide data for planning and program development. </a:t>
            </a:r>
          </a:p>
          <a:p>
            <a:endParaRPr lang="en-US" dirty="0"/>
          </a:p>
        </p:txBody>
      </p:sp>
    </p:spTree>
    <p:extLst>
      <p:ext uri="{BB962C8B-B14F-4D97-AF65-F5344CB8AC3E}">
        <p14:creationId xmlns:p14="http://schemas.microsoft.com/office/powerpoint/2010/main" val="3009667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1EA46-EDE2-C8F4-EC69-85DCB409B28F}"/>
              </a:ext>
            </a:extLst>
          </p:cNvPr>
          <p:cNvSpPr>
            <a:spLocks noGrp="1"/>
          </p:cNvSpPr>
          <p:nvPr>
            <p:ph type="title"/>
          </p:nvPr>
        </p:nvSpPr>
        <p:spPr>
          <a:xfrm>
            <a:off x="838200" y="365126"/>
            <a:ext cx="10515600" cy="613070"/>
          </a:xfrm>
        </p:spPr>
        <p:txBody>
          <a:bodyPr>
            <a:normAutofit fontScale="90000"/>
          </a:bodyPr>
          <a:lstStyle/>
          <a:p>
            <a:r>
              <a:rPr lang="en-US" b="1" u="sng" dirty="0">
                <a:solidFill>
                  <a:srgbClr val="0070C0"/>
                </a:solidFill>
              </a:rPr>
              <a:t>Methodology</a:t>
            </a:r>
          </a:p>
        </p:txBody>
      </p:sp>
      <p:sp>
        <p:nvSpPr>
          <p:cNvPr id="3" name="Content Placeholder 2">
            <a:extLst>
              <a:ext uri="{FF2B5EF4-FFF2-40B4-BE49-F238E27FC236}">
                <a16:creationId xmlns:a16="http://schemas.microsoft.com/office/drawing/2014/main" id="{2A6C51A4-3DB6-E41C-B5C8-4544261D27B8}"/>
              </a:ext>
            </a:extLst>
          </p:cNvPr>
          <p:cNvSpPr>
            <a:spLocks noGrp="1"/>
          </p:cNvSpPr>
          <p:nvPr>
            <p:ph idx="1"/>
          </p:nvPr>
        </p:nvSpPr>
        <p:spPr>
          <a:xfrm>
            <a:off x="838200" y="978196"/>
            <a:ext cx="10515600" cy="5514678"/>
          </a:xfrm>
        </p:spPr>
        <p:txBody>
          <a:bodyPr>
            <a:noAutofit/>
          </a:bodyPr>
          <a:lstStyle/>
          <a:p>
            <a:pPr marL="0" marR="0" indent="0">
              <a:lnSpc>
                <a:spcPct val="107000"/>
              </a:lnSpc>
              <a:spcBef>
                <a:spcPts val="0"/>
              </a:spcBef>
              <a:spcAft>
                <a:spcPts val="0"/>
              </a:spcAft>
              <a:buNone/>
            </a:pPr>
            <a:r>
              <a:rPr lang="en-US" sz="2200"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The 2022 CHNA was developed using three data sources:</a:t>
            </a:r>
          </a:p>
          <a:p>
            <a:pPr marL="0" marR="0" indent="0">
              <a:lnSpc>
                <a:spcPct val="107000"/>
              </a:lnSpc>
              <a:spcBef>
                <a:spcPts val="0"/>
              </a:spcBef>
              <a:spcAft>
                <a:spcPts val="0"/>
              </a:spcAft>
              <a:buNone/>
            </a:pPr>
            <a:endParaRPr lang="en-US" sz="800"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arenBoth"/>
            </a:pPr>
            <a:r>
              <a:rPr lang="en-US" sz="2200" b="1"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Secondary data </a:t>
            </a:r>
            <a:r>
              <a:rPr lang="en-US" sz="2200" dirty="0">
                <a:solidFill>
                  <a:srgbClr val="000066"/>
                </a:solidFill>
                <a:latin typeface="Calibri" panose="020F0502020204030204" pitchFamily="34" charset="0"/>
                <a:ea typeface="Calibri" panose="020F0502020204030204" pitchFamily="34" charset="0"/>
                <a:cs typeface="Calibri" panose="020F0502020204030204" pitchFamily="34" charset="0"/>
              </a:rPr>
              <a:t>on health, behavioral health, social determinants of health, and demographics </a:t>
            </a:r>
            <a:r>
              <a:rPr lang="en-US" sz="2200"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from the U.S. Census, MA Department of Public Health, and the hospital/health system</a:t>
            </a:r>
          </a:p>
          <a:p>
            <a:pPr marL="342900" marR="0" lvl="0" indent="-342900">
              <a:lnSpc>
                <a:spcPct val="107000"/>
              </a:lnSpc>
              <a:spcBef>
                <a:spcPts val="0"/>
              </a:spcBef>
              <a:spcAft>
                <a:spcPts val="0"/>
              </a:spcAft>
              <a:buFont typeface="+mj-lt"/>
              <a:buAutoNum type="arabicParenBoth"/>
            </a:pPr>
            <a:endParaRPr lang="en-US" sz="800" b="1" dirty="0">
              <a:solidFill>
                <a:srgbClr val="000066"/>
              </a:solidFill>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mj-lt"/>
              <a:buAutoNum type="arabicParenBoth"/>
            </a:pPr>
            <a:r>
              <a:rPr lang="en-US" sz="2200" b="1" dirty="0">
                <a:solidFill>
                  <a:srgbClr val="000066"/>
                </a:solidFill>
                <a:latin typeface="Calibri" panose="020F0502020204030204" pitchFamily="34" charset="0"/>
                <a:ea typeface="Calibri" panose="020F0502020204030204" pitchFamily="34" charset="0"/>
                <a:cs typeface="Calibri" panose="020F0502020204030204" pitchFamily="34" charset="0"/>
              </a:rPr>
              <a:t>Key Informant Interviews </a:t>
            </a:r>
            <a:r>
              <a:rPr lang="en-US" sz="2200" b="1"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 </a:t>
            </a:r>
            <a:r>
              <a:rPr lang="en-US" sz="2200"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were conducted by phone with 18 community leaders who could provide </a:t>
            </a:r>
            <a:r>
              <a:rPr lang="en-US" sz="2200" dirty="0">
                <a:solidFill>
                  <a:srgbClr val="000066"/>
                </a:solidFill>
                <a:effectLst/>
                <a:latin typeface="Calibri" panose="020F0502020204030204" pitchFamily="34" charset="0"/>
                <a:ea typeface="Calibri" panose="020F0502020204030204" pitchFamily="34" charset="0"/>
              </a:rPr>
              <a:t>perspectives on the island’s health needs in general, as well as expertise on specific populations and/or health issues.</a:t>
            </a:r>
            <a:endParaRPr lang="en-US" sz="2200" dirty="0">
              <a:solidFill>
                <a:srgbClr val="000066"/>
              </a:solidFill>
              <a:effectLst/>
              <a:latin typeface="Calibri" panose="020F0502020204030204" pitchFamily="34" charset="0"/>
              <a:ea typeface="Calibri" panose="020F0502020204030204" pitchFamily="34" charset="0"/>
              <a:cs typeface="Calibri" panose="020F0502020204030204" pitchFamily="34" charset="0"/>
            </a:endParaRPr>
          </a:p>
          <a:p>
            <a:pPr marL="457200" lvl="1" indent="-457200">
              <a:lnSpc>
                <a:spcPct val="107000"/>
              </a:lnSpc>
              <a:spcBef>
                <a:spcPts val="0"/>
              </a:spcBef>
              <a:buNone/>
            </a:pPr>
            <a:endParaRPr lang="en-US" sz="800" b="1" dirty="0">
              <a:solidFill>
                <a:srgbClr val="000066"/>
              </a:solidFill>
              <a:latin typeface="Calibri" panose="020F0502020204030204" pitchFamily="34" charset="0"/>
              <a:ea typeface="Calibri" panose="020F0502020204030204" pitchFamily="34" charset="0"/>
              <a:cs typeface="Calibri" panose="020F0502020204030204" pitchFamily="34" charset="0"/>
            </a:endParaRPr>
          </a:p>
          <a:p>
            <a:pPr marL="339725" lvl="1" indent="-339725">
              <a:lnSpc>
                <a:spcPct val="107000"/>
              </a:lnSpc>
              <a:spcBef>
                <a:spcPts val="0"/>
              </a:spcBef>
              <a:buNone/>
            </a:pPr>
            <a:r>
              <a:rPr lang="en-US" sz="2200" b="1" dirty="0">
                <a:solidFill>
                  <a:srgbClr val="000066"/>
                </a:solidFill>
                <a:latin typeface="Calibri" panose="020F0502020204030204" pitchFamily="34" charset="0"/>
                <a:ea typeface="Calibri" panose="020F0502020204030204" pitchFamily="34" charset="0"/>
                <a:cs typeface="Calibri" panose="020F0502020204030204" pitchFamily="34" charset="0"/>
              </a:rPr>
              <a:t>(3)  </a:t>
            </a:r>
            <a:r>
              <a:rPr lang="en-US" sz="2200" b="1"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A Community Survey</a:t>
            </a:r>
            <a:r>
              <a:rPr lang="en-US" sz="2200"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 was administered online in English</a:t>
            </a:r>
            <a:r>
              <a:rPr lang="en-US" sz="2200" dirty="0">
                <a:solidFill>
                  <a:srgbClr val="000066"/>
                </a:solidFill>
                <a:latin typeface="Calibri" panose="020F0502020204030204" pitchFamily="34" charset="0"/>
                <a:ea typeface="Calibri" panose="020F0502020204030204" pitchFamily="34" charset="0"/>
                <a:cs typeface="Calibri" panose="020F0502020204030204" pitchFamily="34" charset="0"/>
              </a:rPr>
              <a:t> and </a:t>
            </a:r>
            <a:r>
              <a:rPr lang="en-US" sz="2200" dirty="0">
                <a:solidFill>
                  <a:srgbClr val="000066"/>
                </a:solidFill>
                <a:effectLst/>
                <a:latin typeface="Calibri" panose="020F0502020204030204" pitchFamily="34" charset="0"/>
                <a:ea typeface="Calibri" panose="020F0502020204030204" pitchFamily="34" charset="0"/>
                <a:cs typeface="Calibri" panose="020F0502020204030204" pitchFamily="34" charset="0"/>
              </a:rPr>
              <a:t>Portugues</a:t>
            </a:r>
            <a:r>
              <a:rPr lang="en-US" sz="2200" dirty="0">
                <a:solidFill>
                  <a:srgbClr val="000066"/>
                </a:solidFill>
                <a:latin typeface="Calibri" panose="020F0502020204030204" pitchFamily="34" charset="0"/>
                <a:ea typeface="Calibri" panose="020F0502020204030204" pitchFamily="34" charset="0"/>
                <a:cs typeface="Calibri" panose="020F0502020204030204" pitchFamily="34" charset="0"/>
              </a:rPr>
              <a:t>e between </a:t>
            </a:r>
            <a:r>
              <a:rPr lang="en-US" sz="2200" dirty="0">
                <a:solidFill>
                  <a:srgbClr val="000066"/>
                </a:solidFill>
                <a:effectLst/>
                <a:latin typeface="Calibri" panose="020F0502020204030204" pitchFamily="34" charset="0"/>
                <a:ea typeface="Calibri" panose="020F0502020204030204" pitchFamily="34" charset="0"/>
              </a:rPr>
              <a:t>July 18 and August 12, 2022. Year-round residents comprised (n=362) 79.5% of the 455 survey respondents. The majority of respondents (n=432  or 94.9%) reported that English is their primary language while 23 (5.1%) indicated that Portuguese is their primary language. </a:t>
            </a:r>
            <a:endParaRPr lang="en-US" sz="2200" dirty="0">
              <a:solidFill>
                <a:srgbClr val="000066"/>
              </a:solidFill>
            </a:endParaRPr>
          </a:p>
        </p:txBody>
      </p:sp>
    </p:spTree>
    <p:extLst>
      <p:ext uri="{BB962C8B-B14F-4D97-AF65-F5344CB8AC3E}">
        <p14:creationId xmlns:p14="http://schemas.microsoft.com/office/powerpoint/2010/main" val="2829693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CFF15-F972-BC1F-373D-E7C9DE1FFA72}"/>
              </a:ext>
            </a:extLst>
          </p:cNvPr>
          <p:cNvSpPr>
            <a:spLocks noGrp="1"/>
          </p:cNvSpPr>
          <p:nvPr>
            <p:ph type="title"/>
          </p:nvPr>
        </p:nvSpPr>
        <p:spPr>
          <a:xfrm>
            <a:off x="838200" y="365125"/>
            <a:ext cx="10515600" cy="900149"/>
          </a:xfrm>
        </p:spPr>
        <p:txBody>
          <a:bodyPr/>
          <a:lstStyle/>
          <a:p>
            <a:r>
              <a:rPr lang="en-US" b="1" u="sng" dirty="0">
                <a:solidFill>
                  <a:srgbClr val="0070C0"/>
                </a:solidFill>
              </a:rPr>
              <a:t>Secondary data – Key findings (demographics)</a:t>
            </a:r>
          </a:p>
        </p:txBody>
      </p:sp>
      <p:sp>
        <p:nvSpPr>
          <p:cNvPr id="3" name="Content Placeholder 2">
            <a:extLst>
              <a:ext uri="{FF2B5EF4-FFF2-40B4-BE49-F238E27FC236}">
                <a16:creationId xmlns:a16="http://schemas.microsoft.com/office/drawing/2014/main" id="{B85AEDE6-34FF-2771-2A20-8BC2ABB7D20B}"/>
              </a:ext>
            </a:extLst>
          </p:cNvPr>
          <p:cNvSpPr>
            <a:spLocks noGrp="1"/>
          </p:cNvSpPr>
          <p:nvPr>
            <p:ph idx="1"/>
          </p:nvPr>
        </p:nvSpPr>
        <p:spPr>
          <a:xfrm>
            <a:off x="838200" y="1265274"/>
            <a:ext cx="10515600" cy="4911689"/>
          </a:xfrm>
        </p:spPr>
        <p:txBody>
          <a:bodyPr>
            <a:normAutofit/>
          </a:bodyPr>
          <a:lstStyle/>
          <a:p>
            <a:pPr marL="0" indent="0">
              <a:buNone/>
            </a:pPr>
            <a:r>
              <a:rPr lang="en-US" sz="2200" dirty="0">
                <a:solidFill>
                  <a:srgbClr val="000066"/>
                </a:solidFill>
                <a:latin typeface="Calibri" panose="020F0502020204030204" pitchFamily="34" charset="0"/>
                <a:ea typeface="Calibri" panose="020F0502020204030204" pitchFamily="34" charset="0"/>
                <a:cs typeface="Times New Roman" panose="02020603050405020304" pitchFamily="18" charset="0"/>
              </a:rPr>
              <a:t>According to the </a:t>
            </a:r>
            <a:r>
              <a:rPr lang="en-US" sz="2200"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rPr>
              <a:t>2021</a:t>
            </a:r>
            <a:r>
              <a:rPr lang="en-US" sz="2200" dirty="0">
                <a:solidFill>
                  <a:srgbClr val="000066"/>
                </a:solidFill>
                <a:latin typeface="Calibri" panose="020F0502020204030204" pitchFamily="34" charset="0"/>
                <a:ea typeface="Calibri" panose="020F0502020204030204" pitchFamily="34" charset="0"/>
                <a:cs typeface="Times New Roman" panose="02020603050405020304" pitchFamily="18" charset="0"/>
              </a:rPr>
              <a:t> American Community Survey:</a:t>
            </a:r>
            <a:r>
              <a:rPr lang="en-US" sz="2200"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rPr>
              <a:t> </a:t>
            </a:r>
          </a:p>
          <a:p>
            <a:r>
              <a:rPr lang="en-US" sz="2200"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rPr>
              <a:t>Age</a:t>
            </a:r>
            <a:r>
              <a:rPr lang="en-US" sz="2200" dirty="0">
                <a:solidFill>
                  <a:srgbClr val="000066"/>
                </a:solidFill>
                <a:latin typeface="Calibri" panose="020F0502020204030204" pitchFamily="34" charset="0"/>
                <a:ea typeface="Calibri" panose="020F0502020204030204" pitchFamily="34" charset="0"/>
                <a:cs typeface="Times New Roman" panose="02020603050405020304" pitchFamily="18" charset="0"/>
              </a:rPr>
              <a:t>.</a:t>
            </a:r>
          </a:p>
          <a:p>
            <a:pPr lvl="1"/>
            <a:r>
              <a:rPr lang="en-US" sz="1800"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rPr>
              <a:t>25.6% of residents are 65+ vs. 17% statewide.</a:t>
            </a:r>
          </a:p>
          <a:p>
            <a:r>
              <a:rPr lang="en-US" sz="2200" dirty="0">
                <a:solidFill>
                  <a:srgbClr val="000066"/>
                </a:solidFill>
                <a:latin typeface="Calibri" panose="020F0502020204030204" pitchFamily="34" charset="0"/>
                <a:ea typeface="Calibri" panose="020F0502020204030204" pitchFamily="34" charset="0"/>
                <a:cs typeface="Times New Roman" panose="02020603050405020304" pitchFamily="18" charset="0"/>
              </a:rPr>
              <a:t>Ethnicity and Country of Origin</a:t>
            </a:r>
          </a:p>
          <a:p>
            <a:pPr lvl="1"/>
            <a:r>
              <a:rPr lang="en-US" sz="1800" dirty="0">
                <a:solidFill>
                  <a:srgbClr val="000066"/>
                </a:solidFill>
                <a:latin typeface="Calibri" panose="020F0502020204030204" pitchFamily="34" charset="0"/>
                <a:ea typeface="Calibri" panose="020F0502020204030204" pitchFamily="34" charset="0"/>
                <a:cs typeface="Times New Roman" panose="02020603050405020304" pitchFamily="18" charset="0"/>
              </a:rPr>
              <a:t>12.3% of island residents were foreign-born vs. 16.9% statewide. </a:t>
            </a:r>
          </a:p>
          <a:p>
            <a:pPr lvl="1"/>
            <a:r>
              <a:rPr lang="en-US" sz="1800"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rPr>
              <a:t>86.4% are White vs. 70.1% statewide, based on national ethnicity reporting. </a:t>
            </a:r>
          </a:p>
          <a:p>
            <a:pPr lvl="1"/>
            <a:r>
              <a:rPr lang="en-US" sz="1800"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rPr>
              <a:t>While the proportion of foreign-born residents and residents of color is lower on the island, the Vineyard has a larger proportion of American Indians (1.2%) than statewide (.5%) and is home to a substantial Brazilian population.  </a:t>
            </a:r>
          </a:p>
          <a:p>
            <a:r>
              <a:rPr lang="en-US" sz="2200" dirty="0">
                <a:solidFill>
                  <a:srgbClr val="000066"/>
                </a:solidFill>
                <a:latin typeface="Calibri" panose="020F0502020204030204" pitchFamily="34" charset="0"/>
                <a:ea typeface="Calibri" panose="020F0502020204030204" pitchFamily="34" charset="0"/>
                <a:cs typeface="Times New Roman" panose="02020603050405020304" pitchFamily="18" charset="0"/>
              </a:rPr>
              <a:t>Median Income and Unemployment</a:t>
            </a:r>
          </a:p>
          <a:p>
            <a:pPr lvl="1"/>
            <a:r>
              <a:rPr lang="en-US" sz="1800"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rPr>
              <a:t>On the island, median household </a:t>
            </a:r>
            <a:r>
              <a:rPr lang="en-US" sz="1800" dirty="0">
                <a:solidFill>
                  <a:srgbClr val="000066"/>
                </a:solidFill>
                <a:latin typeface="Calibri" panose="020F0502020204030204" pitchFamily="34" charset="0"/>
                <a:ea typeface="Calibri" panose="020F0502020204030204" pitchFamily="34" charset="0"/>
                <a:cs typeface="Times New Roman" panose="02020603050405020304" pitchFamily="18" charset="0"/>
              </a:rPr>
              <a:t>($77,318) and per capita ($43,994) incomes are lower than statewide ($84,385 and $44,555, respectively). </a:t>
            </a:r>
          </a:p>
          <a:p>
            <a:pPr lvl="1"/>
            <a:r>
              <a:rPr lang="en-US" sz="1800" dirty="0">
                <a:solidFill>
                  <a:srgbClr val="000066"/>
                </a:solidFill>
                <a:effectLst/>
                <a:latin typeface="Calibri" panose="020F0502020204030204" pitchFamily="34" charset="0"/>
                <a:ea typeface="Calibri" panose="020F0502020204030204" pitchFamily="34" charset="0"/>
                <a:cs typeface="Times New Roman" panose="02020603050405020304" pitchFamily="18" charset="0"/>
              </a:rPr>
              <a:t>The unemployment rate on the island (5.06) is slightly lower than statewide (5.09) and 7.5% of the island’s population lives in poverty. </a:t>
            </a:r>
          </a:p>
          <a:p>
            <a:endParaRPr lang="en-US" sz="2000" dirty="0">
              <a:solidFill>
                <a:srgbClr val="000066"/>
              </a:solidFill>
            </a:endParaRPr>
          </a:p>
        </p:txBody>
      </p:sp>
    </p:spTree>
    <p:extLst>
      <p:ext uri="{BB962C8B-B14F-4D97-AF65-F5344CB8AC3E}">
        <p14:creationId xmlns:p14="http://schemas.microsoft.com/office/powerpoint/2010/main" val="3446479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455E6-EB58-CD9D-29E4-1CC7BE2C23FC}"/>
              </a:ext>
            </a:extLst>
          </p:cNvPr>
          <p:cNvSpPr>
            <a:spLocks noGrp="1"/>
          </p:cNvSpPr>
          <p:nvPr>
            <p:ph type="title"/>
          </p:nvPr>
        </p:nvSpPr>
        <p:spPr>
          <a:xfrm>
            <a:off x="838200" y="413289"/>
            <a:ext cx="10515600" cy="1070268"/>
          </a:xfrm>
        </p:spPr>
        <p:txBody>
          <a:bodyPr>
            <a:normAutofit fontScale="90000"/>
          </a:bodyPr>
          <a:lstStyle/>
          <a:p>
            <a:r>
              <a:rPr lang="en-US" b="1" dirty="0">
                <a:solidFill>
                  <a:srgbClr val="0070C0"/>
                </a:solidFill>
              </a:rPr>
              <a:t>Community survey– key findings from year-round respondents (n=362)</a:t>
            </a:r>
          </a:p>
        </p:txBody>
      </p:sp>
      <p:sp>
        <p:nvSpPr>
          <p:cNvPr id="3" name="Content Placeholder 2">
            <a:extLst>
              <a:ext uri="{FF2B5EF4-FFF2-40B4-BE49-F238E27FC236}">
                <a16:creationId xmlns:a16="http://schemas.microsoft.com/office/drawing/2014/main" id="{4B03DE34-2ACC-9D34-7801-E76CDD22F0A7}"/>
              </a:ext>
            </a:extLst>
          </p:cNvPr>
          <p:cNvSpPr>
            <a:spLocks noGrp="1"/>
          </p:cNvSpPr>
          <p:nvPr>
            <p:ph idx="1"/>
          </p:nvPr>
        </p:nvSpPr>
        <p:spPr>
          <a:xfrm>
            <a:off x="838200" y="1371600"/>
            <a:ext cx="10515600" cy="5259496"/>
          </a:xfrm>
        </p:spPr>
        <p:txBody>
          <a:bodyPr/>
          <a:lstStyle/>
          <a:p>
            <a:pPr marL="0" indent="0">
              <a:buNone/>
            </a:pPr>
            <a:endParaRPr lang="en-US" dirty="0">
              <a:solidFill>
                <a:srgbClr val="000066"/>
              </a:solidFill>
            </a:endParaRPr>
          </a:p>
          <a:p>
            <a:pPr marL="0" indent="0">
              <a:buNone/>
            </a:pPr>
            <a:r>
              <a:rPr lang="en-US" dirty="0">
                <a:solidFill>
                  <a:srgbClr val="000066"/>
                </a:solidFill>
              </a:rPr>
              <a:t>Top four issues hospital should address to improve community health:</a:t>
            </a:r>
          </a:p>
          <a:p>
            <a:pPr marL="0" indent="0">
              <a:buNone/>
            </a:pPr>
            <a:endParaRPr lang="en-US" dirty="0">
              <a:solidFill>
                <a:srgbClr val="000066"/>
              </a:solidFill>
            </a:endParaRPr>
          </a:p>
          <a:p>
            <a:pPr marL="0" indent="0">
              <a:buNone/>
            </a:pPr>
            <a:endParaRPr lang="en-US" dirty="0"/>
          </a:p>
          <a:p>
            <a:pPr marL="0" indent="0">
              <a:buNone/>
            </a:pPr>
            <a:endParaRPr lang="en-US" sz="1100" dirty="0"/>
          </a:p>
          <a:p>
            <a:pPr marL="0" indent="0">
              <a:buNone/>
            </a:pPr>
            <a:endParaRPr lang="en-US" sz="1100" dirty="0"/>
          </a:p>
          <a:p>
            <a:pPr marL="0" indent="0">
              <a:buNone/>
            </a:pPr>
            <a:endParaRPr lang="en-US" sz="800" dirty="0">
              <a:solidFill>
                <a:srgbClr val="000066"/>
              </a:solidFill>
            </a:endParaRPr>
          </a:p>
          <a:p>
            <a:pPr marL="0" indent="0">
              <a:buNone/>
            </a:pPr>
            <a:endParaRPr lang="en-US" dirty="0"/>
          </a:p>
          <a:p>
            <a:pPr marL="0" indent="0">
              <a:buNone/>
            </a:pPr>
            <a:endParaRPr lang="en-US" dirty="0"/>
          </a:p>
        </p:txBody>
      </p:sp>
      <p:graphicFrame>
        <p:nvGraphicFramePr>
          <p:cNvPr id="6" name="Table 5">
            <a:extLst>
              <a:ext uri="{FF2B5EF4-FFF2-40B4-BE49-F238E27FC236}">
                <a16:creationId xmlns:a16="http://schemas.microsoft.com/office/drawing/2014/main" id="{F29DCA2C-FD64-CB46-90F1-27A33843E274}"/>
              </a:ext>
            </a:extLst>
          </p:cNvPr>
          <p:cNvGraphicFramePr>
            <a:graphicFrameLocks noGrp="1"/>
          </p:cNvGraphicFramePr>
          <p:nvPr>
            <p:extLst>
              <p:ext uri="{D42A27DB-BD31-4B8C-83A1-F6EECF244321}">
                <p14:modId xmlns:p14="http://schemas.microsoft.com/office/powerpoint/2010/main" val="3027530485"/>
              </p:ext>
            </p:extLst>
          </p:nvPr>
        </p:nvGraphicFramePr>
        <p:xfrm>
          <a:off x="991672" y="2441868"/>
          <a:ext cx="9916733" cy="3519125"/>
        </p:xfrm>
        <a:graphic>
          <a:graphicData uri="http://schemas.openxmlformats.org/drawingml/2006/table">
            <a:tbl>
              <a:tblPr firstRow="1" firstCol="1" bandRow="1">
                <a:tableStyleId>{5C22544A-7EE6-4342-B048-85BDC9FD1C3A}</a:tableStyleId>
              </a:tblPr>
              <a:tblGrid>
                <a:gridCol w="7258639">
                  <a:extLst>
                    <a:ext uri="{9D8B030D-6E8A-4147-A177-3AD203B41FA5}">
                      <a16:colId xmlns:a16="http://schemas.microsoft.com/office/drawing/2014/main" val="4095306641"/>
                    </a:ext>
                  </a:extLst>
                </a:gridCol>
                <a:gridCol w="1226812">
                  <a:extLst>
                    <a:ext uri="{9D8B030D-6E8A-4147-A177-3AD203B41FA5}">
                      <a16:colId xmlns:a16="http://schemas.microsoft.com/office/drawing/2014/main" val="201542889"/>
                    </a:ext>
                  </a:extLst>
                </a:gridCol>
                <a:gridCol w="1431282">
                  <a:extLst>
                    <a:ext uri="{9D8B030D-6E8A-4147-A177-3AD203B41FA5}">
                      <a16:colId xmlns:a16="http://schemas.microsoft.com/office/drawing/2014/main" val="868658015"/>
                    </a:ext>
                  </a:extLst>
                </a:gridCol>
              </a:tblGrid>
              <a:tr h="703825">
                <a:tc>
                  <a:txBody>
                    <a:bodyPr/>
                    <a:lstStyle/>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2F5597"/>
                    </a:solidFill>
                  </a:tcPr>
                </a:tc>
                <a:tc>
                  <a:txBody>
                    <a:bodyPr/>
                    <a:lstStyle/>
                    <a:p>
                      <a:pPr marL="0" marR="0" algn="ctr">
                        <a:lnSpc>
                          <a:spcPct val="107000"/>
                        </a:lnSpc>
                        <a:spcBef>
                          <a:spcPts val="0"/>
                        </a:spcBef>
                        <a:spcAft>
                          <a:spcPts val="0"/>
                        </a:spcAft>
                      </a:pP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2F5597"/>
                    </a:solidFill>
                  </a:tcPr>
                </a:tc>
                <a:tc>
                  <a:txBody>
                    <a:bodyPr/>
                    <a:lstStyle/>
                    <a:p>
                      <a:pPr marL="0" marR="0" algn="ctr">
                        <a:lnSpc>
                          <a:spcPct val="107000"/>
                        </a:lnSpc>
                        <a:spcBef>
                          <a:spcPts val="0"/>
                        </a:spcBef>
                        <a:spcAft>
                          <a:spcPts val="0"/>
                        </a:spcAft>
                      </a:pP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2F5597"/>
                    </a:solidFill>
                  </a:tcPr>
                </a:tc>
                <a:extLst>
                  <a:ext uri="{0D108BD9-81ED-4DB2-BD59-A6C34878D82A}">
                    <a16:rowId xmlns:a16="http://schemas.microsoft.com/office/drawing/2014/main" val="2400661058"/>
                  </a:ext>
                </a:extLst>
              </a:tr>
              <a:tr h="703825">
                <a:tc>
                  <a:txBody>
                    <a:bodyPr/>
                    <a:lstStyle/>
                    <a:p>
                      <a:pPr marL="0" marR="0">
                        <a:lnSpc>
                          <a:spcPct val="107000"/>
                        </a:lnSpc>
                        <a:spcBef>
                          <a:spcPts val="0"/>
                        </a:spcBef>
                        <a:spcAft>
                          <a:spcPts val="0"/>
                        </a:spcAft>
                      </a:pPr>
                      <a:r>
                        <a:rPr lang="en-US" sz="2000" dirty="0">
                          <a:effectLst/>
                        </a:rPr>
                        <a:t>Mental health services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gn="r">
                        <a:lnSpc>
                          <a:spcPct val="107000"/>
                        </a:lnSpc>
                        <a:spcBef>
                          <a:spcPts val="0"/>
                        </a:spcBef>
                        <a:spcAft>
                          <a:spcPts val="0"/>
                        </a:spcAft>
                      </a:pPr>
                      <a:r>
                        <a:rPr lang="en-US" sz="2000" b="1" dirty="0">
                          <a:solidFill>
                            <a:schemeClr val="bg1"/>
                          </a:solidFill>
                          <a:effectLst/>
                        </a:rPr>
                        <a:t>240</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2F5597"/>
                    </a:solidFill>
                  </a:tcPr>
                </a:tc>
                <a:tc>
                  <a:txBody>
                    <a:bodyPr/>
                    <a:lstStyle/>
                    <a:p>
                      <a:pPr marL="0" marR="0" algn="r">
                        <a:lnSpc>
                          <a:spcPct val="107000"/>
                        </a:lnSpc>
                        <a:spcBef>
                          <a:spcPts val="0"/>
                        </a:spcBef>
                        <a:spcAft>
                          <a:spcPts val="0"/>
                        </a:spcAft>
                      </a:pPr>
                      <a:r>
                        <a:rPr lang="en-US" sz="2000" b="1" dirty="0">
                          <a:solidFill>
                            <a:schemeClr val="bg1"/>
                          </a:solidFill>
                          <a:effectLst/>
                        </a:rPr>
                        <a:t>66.3%</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2F5597"/>
                    </a:solidFill>
                  </a:tcPr>
                </a:tc>
                <a:extLst>
                  <a:ext uri="{0D108BD9-81ED-4DB2-BD59-A6C34878D82A}">
                    <a16:rowId xmlns:a16="http://schemas.microsoft.com/office/drawing/2014/main" val="564517596"/>
                  </a:ext>
                </a:extLst>
              </a:tr>
              <a:tr h="703825">
                <a:tc>
                  <a:txBody>
                    <a:bodyPr/>
                    <a:lstStyle/>
                    <a:p>
                      <a:pPr marL="0" marR="0">
                        <a:lnSpc>
                          <a:spcPct val="107000"/>
                        </a:lnSpc>
                        <a:spcBef>
                          <a:spcPts val="0"/>
                        </a:spcBef>
                        <a:spcAft>
                          <a:spcPts val="0"/>
                        </a:spcAft>
                      </a:pPr>
                      <a:r>
                        <a:rPr lang="en-US" sz="2000" dirty="0">
                          <a:effectLst/>
                        </a:rPr>
                        <a:t>Housing stability and homeownership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2F5597"/>
                    </a:solidFill>
                  </a:tcPr>
                </a:tc>
                <a:tc>
                  <a:txBody>
                    <a:bodyPr/>
                    <a:lstStyle/>
                    <a:p>
                      <a:pPr marL="0" marR="0" algn="r">
                        <a:lnSpc>
                          <a:spcPct val="107000"/>
                        </a:lnSpc>
                        <a:spcBef>
                          <a:spcPts val="0"/>
                        </a:spcBef>
                        <a:spcAft>
                          <a:spcPts val="0"/>
                        </a:spcAft>
                      </a:pPr>
                      <a:r>
                        <a:rPr lang="en-US" sz="2000" b="1" dirty="0">
                          <a:solidFill>
                            <a:schemeClr val="bg1"/>
                          </a:solidFill>
                          <a:effectLst/>
                        </a:rPr>
                        <a:t>150</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2F5597"/>
                    </a:solidFill>
                  </a:tcPr>
                </a:tc>
                <a:tc>
                  <a:txBody>
                    <a:bodyPr/>
                    <a:lstStyle/>
                    <a:p>
                      <a:pPr marL="0" marR="0" algn="r">
                        <a:lnSpc>
                          <a:spcPct val="107000"/>
                        </a:lnSpc>
                        <a:spcBef>
                          <a:spcPts val="0"/>
                        </a:spcBef>
                        <a:spcAft>
                          <a:spcPts val="0"/>
                        </a:spcAft>
                      </a:pPr>
                      <a:r>
                        <a:rPr lang="en-US" sz="2000" b="1" dirty="0">
                          <a:solidFill>
                            <a:schemeClr val="bg1"/>
                          </a:solidFill>
                          <a:effectLst/>
                        </a:rPr>
                        <a:t>41.4%</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2F5597"/>
                    </a:solidFill>
                  </a:tcPr>
                </a:tc>
                <a:extLst>
                  <a:ext uri="{0D108BD9-81ED-4DB2-BD59-A6C34878D82A}">
                    <a16:rowId xmlns:a16="http://schemas.microsoft.com/office/drawing/2014/main" val="1336311056"/>
                  </a:ext>
                </a:extLst>
              </a:tr>
              <a:tr h="703825">
                <a:tc>
                  <a:txBody>
                    <a:bodyPr/>
                    <a:lstStyle/>
                    <a:p>
                      <a:pPr marL="0" marR="0">
                        <a:lnSpc>
                          <a:spcPct val="107000"/>
                        </a:lnSpc>
                        <a:spcBef>
                          <a:spcPts val="0"/>
                        </a:spcBef>
                        <a:spcAft>
                          <a:spcPts val="0"/>
                        </a:spcAft>
                      </a:pPr>
                      <a:r>
                        <a:rPr lang="en-US" sz="2000" dirty="0">
                          <a:effectLst/>
                        </a:rPr>
                        <a:t>Substance misuse and the opioid crisis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2F5597"/>
                    </a:solidFill>
                  </a:tcPr>
                </a:tc>
                <a:tc>
                  <a:txBody>
                    <a:bodyPr/>
                    <a:lstStyle/>
                    <a:p>
                      <a:pPr marL="0" marR="0" algn="r">
                        <a:lnSpc>
                          <a:spcPct val="107000"/>
                        </a:lnSpc>
                        <a:spcBef>
                          <a:spcPts val="0"/>
                        </a:spcBef>
                        <a:spcAft>
                          <a:spcPts val="0"/>
                        </a:spcAft>
                      </a:pPr>
                      <a:r>
                        <a:rPr lang="en-US" sz="2000" b="1" dirty="0">
                          <a:solidFill>
                            <a:schemeClr val="bg1"/>
                          </a:solidFill>
                          <a:effectLst/>
                        </a:rPr>
                        <a:t>138</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2F5597"/>
                    </a:solidFill>
                  </a:tcPr>
                </a:tc>
                <a:tc>
                  <a:txBody>
                    <a:bodyPr/>
                    <a:lstStyle/>
                    <a:p>
                      <a:pPr marL="0" marR="0" algn="r">
                        <a:lnSpc>
                          <a:spcPct val="107000"/>
                        </a:lnSpc>
                        <a:spcBef>
                          <a:spcPts val="0"/>
                        </a:spcBef>
                        <a:spcAft>
                          <a:spcPts val="0"/>
                        </a:spcAft>
                      </a:pPr>
                      <a:r>
                        <a:rPr lang="en-US" sz="2000" b="1" dirty="0">
                          <a:solidFill>
                            <a:schemeClr val="bg1"/>
                          </a:solidFill>
                          <a:effectLst/>
                        </a:rPr>
                        <a:t>38.1%</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2F5597"/>
                    </a:solidFill>
                  </a:tcPr>
                </a:tc>
                <a:extLst>
                  <a:ext uri="{0D108BD9-81ED-4DB2-BD59-A6C34878D82A}">
                    <a16:rowId xmlns:a16="http://schemas.microsoft.com/office/drawing/2014/main" val="1295354305"/>
                  </a:ext>
                </a:extLst>
              </a:tr>
              <a:tr h="703825">
                <a:tc>
                  <a:txBody>
                    <a:bodyPr/>
                    <a:lstStyle/>
                    <a:p>
                      <a:pPr marL="0" marR="0">
                        <a:lnSpc>
                          <a:spcPct val="107000"/>
                        </a:lnSpc>
                        <a:spcBef>
                          <a:spcPts val="0"/>
                        </a:spcBef>
                        <a:spcAft>
                          <a:spcPts val="0"/>
                        </a:spcAft>
                      </a:pPr>
                      <a:r>
                        <a:rPr lang="en-US" sz="2000" dirty="0">
                          <a:effectLst/>
                        </a:rPr>
                        <a:t>Improved care coordination and access for medical conditions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2F5597"/>
                    </a:solidFill>
                  </a:tcPr>
                </a:tc>
                <a:tc>
                  <a:txBody>
                    <a:bodyPr/>
                    <a:lstStyle/>
                    <a:p>
                      <a:pPr marL="0" marR="0" algn="r">
                        <a:lnSpc>
                          <a:spcPct val="107000"/>
                        </a:lnSpc>
                        <a:spcBef>
                          <a:spcPts val="0"/>
                        </a:spcBef>
                        <a:spcAft>
                          <a:spcPts val="0"/>
                        </a:spcAft>
                      </a:pPr>
                      <a:r>
                        <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133</a:t>
                      </a:r>
                    </a:p>
                  </a:txBody>
                  <a:tcPr marL="68580" marR="68580" marT="0" marB="0" anchor="b">
                    <a:solidFill>
                      <a:srgbClr val="2F5597"/>
                    </a:solidFill>
                  </a:tcPr>
                </a:tc>
                <a:tc>
                  <a:txBody>
                    <a:bodyPr/>
                    <a:lstStyle/>
                    <a:p>
                      <a:pPr marL="0" marR="0" algn="r">
                        <a:lnSpc>
                          <a:spcPct val="107000"/>
                        </a:lnSpc>
                        <a:spcBef>
                          <a:spcPts val="0"/>
                        </a:spcBef>
                        <a:spcAft>
                          <a:spcPts val="0"/>
                        </a:spcAft>
                      </a:pPr>
                      <a:r>
                        <a:rPr lang="en-US" sz="2000" b="1" dirty="0">
                          <a:solidFill>
                            <a:schemeClr val="bg1"/>
                          </a:solidFill>
                          <a:effectLst/>
                        </a:rPr>
                        <a:t>36.7%</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2F5597"/>
                    </a:solidFill>
                  </a:tcPr>
                </a:tc>
                <a:extLst>
                  <a:ext uri="{0D108BD9-81ED-4DB2-BD59-A6C34878D82A}">
                    <a16:rowId xmlns:a16="http://schemas.microsoft.com/office/drawing/2014/main" val="710169359"/>
                  </a:ext>
                </a:extLst>
              </a:tr>
            </a:tbl>
          </a:graphicData>
        </a:graphic>
      </p:graphicFrame>
    </p:spTree>
    <p:extLst>
      <p:ext uri="{BB962C8B-B14F-4D97-AF65-F5344CB8AC3E}">
        <p14:creationId xmlns:p14="http://schemas.microsoft.com/office/powerpoint/2010/main" val="3269600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CB9C-289C-101D-3263-AC560FBA12DC}"/>
              </a:ext>
            </a:extLst>
          </p:cNvPr>
          <p:cNvSpPr>
            <a:spLocks noGrp="1"/>
          </p:cNvSpPr>
          <p:nvPr>
            <p:ph type="title"/>
          </p:nvPr>
        </p:nvSpPr>
        <p:spPr/>
        <p:txBody>
          <a:bodyPr>
            <a:normAutofit/>
          </a:bodyPr>
          <a:lstStyle/>
          <a:p>
            <a:r>
              <a:rPr lang="en-US" b="1" dirty="0">
                <a:solidFill>
                  <a:srgbClr val="0070C0"/>
                </a:solidFill>
              </a:rPr>
              <a:t>Community survey– key findings from year-round respondents (n=362)</a:t>
            </a:r>
          </a:p>
        </p:txBody>
      </p:sp>
      <p:sp>
        <p:nvSpPr>
          <p:cNvPr id="3" name="Content Placeholder 2">
            <a:extLst>
              <a:ext uri="{FF2B5EF4-FFF2-40B4-BE49-F238E27FC236}">
                <a16:creationId xmlns:a16="http://schemas.microsoft.com/office/drawing/2014/main" id="{6AF7257B-3005-5107-8F1C-634A2EDE0077}"/>
              </a:ext>
            </a:extLst>
          </p:cNvPr>
          <p:cNvSpPr>
            <a:spLocks noGrp="1"/>
          </p:cNvSpPr>
          <p:nvPr>
            <p:ph idx="1"/>
          </p:nvPr>
        </p:nvSpPr>
        <p:spPr>
          <a:xfrm>
            <a:off x="838200" y="1690688"/>
            <a:ext cx="10515600" cy="4188564"/>
          </a:xfrm>
        </p:spPr>
        <p:txBody>
          <a:bodyPr/>
          <a:lstStyle/>
          <a:p>
            <a:pPr marL="0" indent="0">
              <a:buNone/>
            </a:pPr>
            <a:r>
              <a:rPr lang="en-US" dirty="0">
                <a:solidFill>
                  <a:srgbClr val="000066"/>
                </a:solidFill>
              </a:rPr>
              <a:t>Sources of routine health care:</a:t>
            </a:r>
          </a:p>
          <a:p>
            <a:r>
              <a:rPr lang="en-US" dirty="0">
                <a:solidFill>
                  <a:srgbClr val="000066"/>
                </a:solidFill>
              </a:rPr>
              <a:t>84.2% from a doctor’s office</a:t>
            </a:r>
          </a:p>
          <a:p>
            <a:r>
              <a:rPr lang="en-US" dirty="0">
                <a:solidFill>
                  <a:srgbClr val="000066"/>
                </a:solidFill>
              </a:rPr>
              <a:t>6.3% from a public clinic/community health center</a:t>
            </a:r>
          </a:p>
          <a:p>
            <a:r>
              <a:rPr lang="en-US" dirty="0">
                <a:solidFill>
                  <a:srgbClr val="000066"/>
                </a:solidFill>
              </a:rPr>
              <a:t>4.0% hospital ER</a:t>
            </a:r>
          </a:p>
          <a:p>
            <a:r>
              <a:rPr lang="en-US" dirty="0">
                <a:solidFill>
                  <a:srgbClr val="000066"/>
                </a:solidFill>
              </a:rPr>
              <a:t>3.4% no usual place</a:t>
            </a:r>
          </a:p>
          <a:p>
            <a:r>
              <a:rPr lang="en-US" dirty="0">
                <a:solidFill>
                  <a:srgbClr val="000066"/>
                </a:solidFill>
              </a:rPr>
              <a:t>2% other</a:t>
            </a:r>
          </a:p>
        </p:txBody>
      </p:sp>
    </p:spTree>
    <p:extLst>
      <p:ext uri="{BB962C8B-B14F-4D97-AF65-F5344CB8AC3E}">
        <p14:creationId xmlns:p14="http://schemas.microsoft.com/office/powerpoint/2010/main" val="1544288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6235A-A39E-BF93-5FB3-58204A57F88E}"/>
              </a:ext>
            </a:extLst>
          </p:cNvPr>
          <p:cNvSpPr>
            <a:spLocks noGrp="1"/>
          </p:cNvSpPr>
          <p:nvPr>
            <p:ph type="title"/>
          </p:nvPr>
        </p:nvSpPr>
        <p:spPr>
          <a:xfrm>
            <a:off x="838200" y="365126"/>
            <a:ext cx="10515600" cy="939294"/>
          </a:xfrm>
        </p:spPr>
        <p:txBody>
          <a:bodyPr>
            <a:noAutofit/>
          </a:bodyPr>
          <a:lstStyle/>
          <a:p>
            <a:r>
              <a:rPr lang="en-US" b="1" dirty="0">
                <a:solidFill>
                  <a:srgbClr val="0070C0"/>
                </a:solidFill>
              </a:rPr>
              <a:t>Community survey– key findings from year-round respondents (n=362)</a:t>
            </a:r>
            <a:endParaRPr lang="en-US" dirty="0">
              <a:solidFill>
                <a:srgbClr val="0070C0"/>
              </a:solidFill>
            </a:endParaRPr>
          </a:p>
        </p:txBody>
      </p:sp>
      <p:sp>
        <p:nvSpPr>
          <p:cNvPr id="3" name="Content Placeholder 2">
            <a:extLst>
              <a:ext uri="{FF2B5EF4-FFF2-40B4-BE49-F238E27FC236}">
                <a16:creationId xmlns:a16="http://schemas.microsoft.com/office/drawing/2014/main" id="{F01D893F-646B-5197-E528-3539D30E8419}"/>
              </a:ext>
            </a:extLst>
          </p:cNvPr>
          <p:cNvSpPr>
            <a:spLocks noGrp="1"/>
          </p:cNvSpPr>
          <p:nvPr>
            <p:ph idx="1"/>
          </p:nvPr>
        </p:nvSpPr>
        <p:spPr>
          <a:xfrm>
            <a:off x="838200" y="1304420"/>
            <a:ext cx="10515600" cy="4677772"/>
          </a:xfrm>
        </p:spPr>
        <p:txBody>
          <a:bodyPr/>
          <a:lstStyle/>
          <a:p>
            <a:pPr marL="0" indent="0">
              <a:buNone/>
            </a:pPr>
            <a:endParaRPr lang="en-US" sz="800" dirty="0">
              <a:solidFill>
                <a:srgbClr val="000066"/>
              </a:solidFill>
            </a:endParaRPr>
          </a:p>
          <a:p>
            <a:pPr marL="0" indent="0">
              <a:buNone/>
            </a:pPr>
            <a:r>
              <a:rPr lang="en-US" dirty="0">
                <a:solidFill>
                  <a:srgbClr val="000066"/>
                </a:solidFill>
              </a:rPr>
              <a:t>201 (55.5%) experience one or more barriers to health care:</a:t>
            </a:r>
          </a:p>
          <a:p>
            <a:pPr marL="0" indent="0">
              <a:buNone/>
            </a:pPr>
            <a:endParaRPr lang="en-US" dirty="0"/>
          </a:p>
          <a:p>
            <a:pPr marL="0" indent="0">
              <a:buNone/>
            </a:pPr>
            <a:endParaRPr lang="en-US" dirty="0"/>
          </a:p>
          <a:p>
            <a:pPr marL="0" indent="0">
              <a:buNone/>
            </a:pPr>
            <a:endParaRPr lang="en-US" sz="800" dirty="0"/>
          </a:p>
          <a:p>
            <a:pPr marL="0" indent="0">
              <a:buNone/>
            </a:pPr>
            <a:r>
              <a:rPr lang="en-US" dirty="0"/>
              <a:t> </a:t>
            </a:r>
            <a:r>
              <a:rPr lang="en-US" dirty="0">
                <a:solidFill>
                  <a:srgbClr val="000066"/>
                </a:solidFill>
              </a:rPr>
              <a:t>Services/resources respondents would access from mobile health van</a:t>
            </a:r>
          </a:p>
          <a:p>
            <a:pPr marL="0" indent="0">
              <a:buNone/>
            </a:pPr>
            <a:endParaRPr lang="en-US" dirty="0">
              <a:solidFill>
                <a:srgbClr val="000066"/>
              </a:solidFill>
            </a:endParaRPr>
          </a:p>
          <a:p>
            <a:pPr marL="0" indent="0">
              <a:buNone/>
            </a:pPr>
            <a:endParaRPr lang="en-US" dirty="0"/>
          </a:p>
        </p:txBody>
      </p:sp>
      <p:graphicFrame>
        <p:nvGraphicFramePr>
          <p:cNvPr id="4" name="Table 4">
            <a:extLst>
              <a:ext uri="{FF2B5EF4-FFF2-40B4-BE49-F238E27FC236}">
                <a16:creationId xmlns:a16="http://schemas.microsoft.com/office/drawing/2014/main" id="{E1EC4F80-ECEF-0AEE-7E9B-25EA60273278}"/>
              </a:ext>
            </a:extLst>
          </p:cNvPr>
          <p:cNvGraphicFramePr>
            <a:graphicFrameLocks noGrp="1"/>
          </p:cNvGraphicFramePr>
          <p:nvPr>
            <p:extLst>
              <p:ext uri="{D42A27DB-BD31-4B8C-83A1-F6EECF244321}">
                <p14:modId xmlns:p14="http://schemas.microsoft.com/office/powerpoint/2010/main" val="2504721353"/>
              </p:ext>
            </p:extLst>
          </p:nvPr>
        </p:nvGraphicFramePr>
        <p:xfrm>
          <a:off x="1148316" y="2025742"/>
          <a:ext cx="10205484" cy="1127916"/>
        </p:xfrm>
        <a:graphic>
          <a:graphicData uri="http://schemas.openxmlformats.org/drawingml/2006/table">
            <a:tbl>
              <a:tblPr firstRow="1" bandRow="1">
                <a:tableStyleId>{5940675A-B579-460E-94D1-54222C63F5DA}</a:tableStyleId>
              </a:tblPr>
              <a:tblGrid>
                <a:gridCol w="5102742">
                  <a:extLst>
                    <a:ext uri="{9D8B030D-6E8A-4147-A177-3AD203B41FA5}">
                      <a16:colId xmlns:a16="http://schemas.microsoft.com/office/drawing/2014/main" val="2781654918"/>
                    </a:ext>
                  </a:extLst>
                </a:gridCol>
                <a:gridCol w="5102742">
                  <a:extLst>
                    <a:ext uri="{9D8B030D-6E8A-4147-A177-3AD203B41FA5}">
                      <a16:colId xmlns:a16="http://schemas.microsoft.com/office/drawing/2014/main" val="3251066015"/>
                    </a:ext>
                  </a:extLst>
                </a:gridCol>
              </a:tblGrid>
              <a:tr h="370840">
                <a:tc>
                  <a:txBody>
                    <a:bodyPr/>
                    <a:lstStyle/>
                    <a:p>
                      <a:r>
                        <a:rPr lang="en-US" b="1" dirty="0">
                          <a:solidFill>
                            <a:srgbClr val="0070C0"/>
                          </a:solidFill>
                        </a:rPr>
                        <a:t>Can’t get appointments (50.2%)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b="1" dirty="0">
                          <a:solidFill>
                            <a:srgbClr val="0070C0"/>
                          </a:solidFill>
                        </a:rPr>
                        <a:t>Cost (18.4%)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857564358"/>
                  </a:ext>
                </a:extLst>
              </a:tr>
              <a:tr h="370840">
                <a:tc>
                  <a:txBody>
                    <a:bodyPr/>
                    <a:lstStyle/>
                    <a:p>
                      <a:r>
                        <a:rPr lang="en-US" b="1" dirty="0">
                          <a:solidFill>
                            <a:srgbClr val="0070C0"/>
                          </a:solidFill>
                        </a:rPr>
                        <a:t>Not enough time (24.4%)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b="1" dirty="0">
                          <a:solidFill>
                            <a:srgbClr val="0070C0"/>
                          </a:solidFill>
                        </a:rPr>
                        <a:t>Fear/distrust in health care system (10.4%)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6564041"/>
                  </a:ext>
                </a:extLst>
              </a:tr>
              <a:tr h="386236">
                <a:tc>
                  <a:txBody>
                    <a:bodyPr/>
                    <a:lstStyle/>
                    <a:p>
                      <a:r>
                        <a:rPr lang="en-US" b="1" dirty="0">
                          <a:solidFill>
                            <a:srgbClr val="0070C0"/>
                          </a:solidFill>
                        </a:rPr>
                        <a:t>Insurance (18.4%)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b="1" dirty="0">
                          <a:solidFill>
                            <a:srgbClr val="0070C0"/>
                          </a:solidFill>
                        </a:rPr>
                        <a:t>Concern about COVID exposure (10.4%)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3194262"/>
                  </a:ext>
                </a:extLst>
              </a:tr>
            </a:tbl>
          </a:graphicData>
        </a:graphic>
      </p:graphicFrame>
      <p:graphicFrame>
        <p:nvGraphicFramePr>
          <p:cNvPr id="5" name="Table 5">
            <a:extLst>
              <a:ext uri="{FF2B5EF4-FFF2-40B4-BE49-F238E27FC236}">
                <a16:creationId xmlns:a16="http://schemas.microsoft.com/office/drawing/2014/main" id="{75D90FC0-C93B-C177-69C3-6197A40DAD8B}"/>
              </a:ext>
            </a:extLst>
          </p:cNvPr>
          <p:cNvGraphicFramePr>
            <a:graphicFrameLocks noGrp="1"/>
          </p:cNvGraphicFramePr>
          <p:nvPr>
            <p:extLst>
              <p:ext uri="{D42A27DB-BD31-4B8C-83A1-F6EECF244321}">
                <p14:modId xmlns:p14="http://schemas.microsoft.com/office/powerpoint/2010/main" val="2051797064"/>
              </p:ext>
            </p:extLst>
          </p:nvPr>
        </p:nvGraphicFramePr>
        <p:xfrm>
          <a:off x="1148316" y="3874980"/>
          <a:ext cx="9780772" cy="1483360"/>
        </p:xfrm>
        <a:graphic>
          <a:graphicData uri="http://schemas.openxmlformats.org/drawingml/2006/table">
            <a:tbl>
              <a:tblPr firstRow="1" bandRow="1">
                <a:tableStyleId>{5940675A-B579-460E-94D1-54222C63F5DA}</a:tableStyleId>
              </a:tblPr>
              <a:tblGrid>
                <a:gridCol w="5102446">
                  <a:extLst>
                    <a:ext uri="{9D8B030D-6E8A-4147-A177-3AD203B41FA5}">
                      <a16:colId xmlns:a16="http://schemas.microsoft.com/office/drawing/2014/main" val="1594935923"/>
                    </a:ext>
                  </a:extLst>
                </a:gridCol>
                <a:gridCol w="4678326">
                  <a:extLst>
                    <a:ext uri="{9D8B030D-6E8A-4147-A177-3AD203B41FA5}">
                      <a16:colId xmlns:a16="http://schemas.microsoft.com/office/drawing/2014/main" val="1796573145"/>
                    </a:ext>
                  </a:extLst>
                </a:gridCol>
              </a:tblGrid>
              <a:tr h="370840">
                <a:tc>
                  <a:txBody>
                    <a:bodyPr/>
                    <a:lstStyle/>
                    <a:p>
                      <a:r>
                        <a:rPr lang="en-US" b="1" dirty="0">
                          <a:solidFill>
                            <a:srgbClr val="0070C0"/>
                          </a:solidFill>
                        </a:rPr>
                        <a:t>Blood pressure checks (37.8%)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70C0"/>
                          </a:solidFill>
                        </a:rPr>
                        <a:t>Substance use disorder counseling (13.3%)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212162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70C0"/>
                          </a:solidFill>
                        </a:rPr>
                        <a:t>Cancer screenings (33.1%)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70C0"/>
                          </a:solidFill>
                        </a:rPr>
                        <a:t>Housing resources/support (13.0%)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376036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70C0"/>
                          </a:solidFill>
                        </a:rPr>
                        <a:t>Mental health services (26.5%)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70C0"/>
                          </a:solidFill>
                        </a:rPr>
                        <a:t>Food assistance/SNAP enrollment (8.0%)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907669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rgbClr val="0070C0"/>
                          </a:solidFill>
                        </a:rPr>
                        <a:t>Supplies, such as face masks, hand sanitizer (20.4%)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solidFill>
                            <a:srgbClr val="0070C0"/>
                          </a:solidFill>
                        </a:rPr>
                        <a:t>I wouldn’t access any health services (28.5%)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14697579"/>
                  </a:ext>
                </a:extLst>
              </a:tr>
            </a:tbl>
          </a:graphicData>
        </a:graphic>
      </p:graphicFrame>
    </p:spTree>
    <p:extLst>
      <p:ext uri="{BB962C8B-B14F-4D97-AF65-F5344CB8AC3E}">
        <p14:creationId xmlns:p14="http://schemas.microsoft.com/office/powerpoint/2010/main" val="3939949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40722-94BB-4AB1-BDA4-03736F68B7B6}"/>
              </a:ext>
            </a:extLst>
          </p:cNvPr>
          <p:cNvSpPr>
            <a:spLocks noGrp="1"/>
          </p:cNvSpPr>
          <p:nvPr>
            <p:ph type="title"/>
          </p:nvPr>
        </p:nvSpPr>
        <p:spPr/>
        <p:txBody>
          <a:bodyPr/>
          <a:lstStyle/>
          <a:p>
            <a:pPr algn="ctr"/>
            <a:r>
              <a:rPr lang="en-US" u="sng" dirty="0">
                <a:solidFill>
                  <a:schemeClr val="accent5">
                    <a:lumMod val="75000"/>
                  </a:schemeClr>
                </a:solidFill>
                <a:latin typeface="+mn-lt"/>
              </a:rPr>
              <a:t>Key Informants </a:t>
            </a:r>
          </a:p>
        </p:txBody>
      </p:sp>
      <p:graphicFrame>
        <p:nvGraphicFramePr>
          <p:cNvPr id="4" name="Content Placeholder 3">
            <a:extLst>
              <a:ext uri="{FF2B5EF4-FFF2-40B4-BE49-F238E27FC236}">
                <a16:creationId xmlns:a16="http://schemas.microsoft.com/office/drawing/2014/main" id="{01EDAC30-0D24-460D-B141-7C37DBF9C7B4}"/>
              </a:ext>
            </a:extLst>
          </p:cNvPr>
          <p:cNvGraphicFramePr>
            <a:graphicFrameLocks noGrp="1"/>
          </p:cNvGraphicFramePr>
          <p:nvPr>
            <p:ph idx="1"/>
            <p:extLst>
              <p:ext uri="{D42A27DB-BD31-4B8C-83A1-F6EECF244321}">
                <p14:modId xmlns:p14="http://schemas.microsoft.com/office/powerpoint/2010/main" val="1431662436"/>
              </p:ext>
            </p:extLst>
          </p:nvPr>
        </p:nvGraphicFramePr>
        <p:xfrm>
          <a:off x="711200" y="1419367"/>
          <a:ext cx="10972800" cy="5059429"/>
        </p:xfrm>
        <a:graphic>
          <a:graphicData uri="http://schemas.openxmlformats.org/drawingml/2006/table">
            <a:tbl>
              <a:tblPr firstRow="1" firstCol="1" bandRow="1">
                <a:tableStyleId>{5C22544A-7EE6-4342-B048-85BDC9FD1C3A}</a:tableStyleId>
              </a:tblPr>
              <a:tblGrid>
                <a:gridCol w="4635500">
                  <a:extLst>
                    <a:ext uri="{9D8B030D-6E8A-4147-A177-3AD203B41FA5}">
                      <a16:colId xmlns:a16="http://schemas.microsoft.com/office/drawing/2014/main" val="3551433125"/>
                    </a:ext>
                  </a:extLst>
                </a:gridCol>
                <a:gridCol w="6337300">
                  <a:extLst>
                    <a:ext uri="{9D8B030D-6E8A-4147-A177-3AD203B41FA5}">
                      <a16:colId xmlns:a16="http://schemas.microsoft.com/office/drawing/2014/main" val="2668217432"/>
                    </a:ext>
                  </a:extLst>
                </a:gridCol>
              </a:tblGrid>
              <a:tr h="139998">
                <a:tc>
                  <a:txBody>
                    <a:bodyPr/>
                    <a:lstStyle/>
                    <a:p>
                      <a:pPr marL="0" marR="0">
                        <a:lnSpc>
                          <a:spcPct val="107000"/>
                        </a:lnSpc>
                        <a:spcBef>
                          <a:spcPts val="0"/>
                        </a:spcBef>
                        <a:spcAft>
                          <a:spcPts val="800"/>
                        </a:spcAft>
                      </a:pPr>
                      <a:r>
                        <a:rPr lang="en-US" sz="1800" dirty="0">
                          <a:effectLst/>
                        </a:rPr>
                        <a:t>Marina Lent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b="0" dirty="0">
                          <a:solidFill>
                            <a:schemeClr val="tx1"/>
                          </a:solidFill>
                          <a:effectLst/>
                        </a:rPr>
                        <a:t>Chilmark Board of Health</a:t>
                      </a:r>
                      <a:endParaRPr lang="en-US"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rgbClr val="E9EBF5"/>
                    </a:solidFill>
                  </a:tcPr>
                </a:tc>
                <a:extLst>
                  <a:ext uri="{0D108BD9-81ED-4DB2-BD59-A6C34878D82A}">
                    <a16:rowId xmlns:a16="http://schemas.microsoft.com/office/drawing/2014/main" val="1234861047"/>
                  </a:ext>
                </a:extLst>
              </a:tr>
              <a:tr h="262911">
                <a:tc>
                  <a:txBody>
                    <a:bodyPr/>
                    <a:lstStyle/>
                    <a:p>
                      <a:pPr marL="0" marR="0">
                        <a:lnSpc>
                          <a:spcPct val="107000"/>
                        </a:lnSpc>
                        <a:spcBef>
                          <a:spcPts val="0"/>
                        </a:spcBef>
                        <a:spcAft>
                          <a:spcPts val="800"/>
                        </a:spcAft>
                      </a:pPr>
                      <a:r>
                        <a:rPr lang="en-US" sz="1800" dirty="0">
                          <a:effectLst/>
                        </a:rPr>
                        <a:t>Sharon Brown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Island Food Pantry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86799937"/>
                  </a:ext>
                </a:extLst>
              </a:tr>
              <a:tr h="262911">
                <a:tc>
                  <a:txBody>
                    <a:bodyPr/>
                    <a:lstStyle/>
                    <a:p>
                      <a:pPr marL="0" marR="0">
                        <a:lnSpc>
                          <a:spcPct val="107000"/>
                        </a:lnSpc>
                        <a:spcBef>
                          <a:spcPts val="0"/>
                        </a:spcBef>
                        <a:spcAft>
                          <a:spcPts val="800"/>
                        </a:spcAft>
                      </a:pPr>
                      <a:r>
                        <a:rPr lang="en-US" sz="1800" dirty="0">
                          <a:effectLst/>
                        </a:rPr>
                        <a:t>Beth Wike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Island Disability Coalition/MVCS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575820747"/>
                  </a:ext>
                </a:extLst>
              </a:tr>
              <a:tr h="262911">
                <a:tc>
                  <a:txBody>
                    <a:bodyPr/>
                    <a:lstStyle/>
                    <a:p>
                      <a:pPr marL="0" marR="0">
                        <a:lnSpc>
                          <a:spcPct val="107000"/>
                        </a:lnSpc>
                        <a:spcBef>
                          <a:spcPts val="0"/>
                        </a:spcBef>
                        <a:spcAft>
                          <a:spcPts val="800"/>
                        </a:spcAft>
                      </a:pPr>
                      <a:r>
                        <a:rPr lang="en-US" sz="1800">
                          <a:effectLst/>
                        </a:rPr>
                        <a:t>Amy Lilavois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MV Regional High School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32555175"/>
                  </a:ext>
                </a:extLst>
              </a:tr>
              <a:tr h="262911">
                <a:tc>
                  <a:txBody>
                    <a:bodyPr/>
                    <a:lstStyle/>
                    <a:p>
                      <a:pPr marL="0" marR="0">
                        <a:lnSpc>
                          <a:spcPct val="107000"/>
                        </a:lnSpc>
                        <a:spcBef>
                          <a:spcPts val="0"/>
                        </a:spcBef>
                        <a:spcAft>
                          <a:spcPts val="800"/>
                        </a:spcAft>
                      </a:pPr>
                      <a:r>
                        <a:rPr lang="en-US" sz="1800">
                          <a:effectLst/>
                        </a:rPr>
                        <a:t>Paddy Moore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Healthy Aging Martha's Vineyard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85759440"/>
                  </a:ext>
                </a:extLst>
              </a:tr>
              <a:tr h="262911">
                <a:tc>
                  <a:txBody>
                    <a:bodyPr/>
                    <a:lstStyle/>
                    <a:p>
                      <a:pPr marL="0" marR="0">
                        <a:lnSpc>
                          <a:spcPct val="107000"/>
                        </a:lnSpc>
                        <a:spcBef>
                          <a:spcPts val="0"/>
                        </a:spcBef>
                        <a:spcAft>
                          <a:spcPts val="800"/>
                        </a:spcAft>
                      </a:pPr>
                      <a:r>
                        <a:rPr lang="en-US" sz="1800">
                          <a:effectLst/>
                        </a:rPr>
                        <a:t>Cindy Trish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Healthy Aging Martha's Vineyard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979977662"/>
                  </a:ext>
                </a:extLst>
              </a:tr>
              <a:tr h="262911">
                <a:tc>
                  <a:txBody>
                    <a:bodyPr/>
                    <a:lstStyle/>
                    <a:p>
                      <a:pPr marL="0" marR="0">
                        <a:lnSpc>
                          <a:spcPct val="107000"/>
                        </a:lnSpc>
                        <a:spcBef>
                          <a:spcPts val="0"/>
                        </a:spcBef>
                        <a:spcAft>
                          <a:spcPts val="800"/>
                        </a:spcAft>
                      </a:pPr>
                      <a:r>
                        <a:rPr lang="en-US" sz="1800">
                          <a:effectLst/>
                        </a:rPr>
                        <a:t>Lyndsay Famarris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Edgartown Council on Aging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77571575"/>
                  </a:ext>
                </a:extLst>
              </a:tr>
              <a:tr h="291269">
                <a:tc>
                  <a:txBody>
                    <a:bodyPr/>
                    <a:lstStyle/>
                    <a:p>
                      <a:pPr marL="0" marR="0">
                        <a:lnSpc>
                          <a:spcPct val="107000"/>
                        </a:lnSpc>
                        <a:spcBef>
                          <a:spcPts val="0"/>
                        </a:spcBef>
                        <a:spcAft>
                          <a:spcPts val="800"/>
                        </a:spcAft>
                      </a:pPr>
                      <a:r>
                        <a:rPr lang="en-US" sz="1800">
                          <a:effectLst/>
                        </a:rPr>
                        <a:t>Lisa Belcastro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marL="0" marR="0">
                        <a:lnSpc>
                          <a:spcPct val="107000"/>
                        </a:lnSpc>
                        <a:spcBef>
                          <a:spcPts val="0"/>
                        </a:spcBef>
                        <a:spcAft>
                          <a:spcPts val="800"/>
                        </a:spcAft>
                      </a:pPr>
                      <a:r>
                        <a:rPr lang="en-US" sz="1800">
                          <a:effectLst/>
                        </a:rPr>
                        <a:t>National Alliance on Mental Illness and Harbor Homes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6676673"/>
                  </a:ext>
                </a:extLst>
              </a:tr>
              <a:tr h="262911">
                <a:tc>
                  <a:txBody>
                    <a:bodyPr/>
                    <a:lstStyle/>
                    <a:p>
                      <a:pPr marL="0" marR="0">
                        <a:lnSpc>
                          <a:spcPct val="107000"/>
                        </a:lnSpc>
                        <a:spcBef>
                          <a:spcPts val="0"/>
                        </a:spcBef>
                        <a:spcAft>
                          <a:spcPts val="800"/>
                        </a:spcAft>
                      </a:pPr>
                      <a:r>
                        <a:rPr lang="en-US" sz="1800">
                          <a:effectLst/>
                        </a:rPr>
                        <a:t>Janet Constantino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MV Community Services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29834436"/>
                  </a:ext>
                </a:extLst>
              </a:tr>
              <a:tr h="262911">
                <a:tc>
                  <a:txBody>
                    <a:bodyPr/>
                    <a:lstStyle/>
                    <a:p>
                      <a:pPr marL="0" marR="0">
                        <a:lnSpc>
                          <a:spcPct val="107000"/>
                        </a:lnSpc>
                        <a:spcBef>
                          <a:spcPts val="0"/>
                        </a:spcBef>
                        <a:spcAft>
                          <a:spcPts val="800"/>
                        </a:spcAft>
                      </a:pPr>
                      <a:r>
                        <a:rPr lang="en-US" sz="1800">
                          <a:effectLst/>
                        </a:rPr>
                        <a:t>Noli Taylor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Island Grown Initiative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61041795"/>
                  </a:ext>
                </a:extLst>
              </a:tr>
              <a:tr h="262911">
                <a:tc>
                  <a:txBody>
                    <a:bodyPr/>
                    <a:lstStyle/>
                    <a:p>
                      <a:pPr marL="0" marR="0">
                        <a:lnSpc>
                          <a:spcPct val="107000"/>
                        </a:lnSpc>
                        <a:spcBef>
                          <a:spcPts val="0"/>
                        </a:spcBef>
                        <a:spcAft>
                          <a:spcPts val="800"/>
                        </a:spcAft>
                      </a:pPr>
                      <a:r>
                        <a:rPr lang="en-US" sz="1800">
                          <a:effectLst/>
                        </a:rPr>
                        <a:t>Dr. Alethea Donahue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Martha's Vineyard Hospital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38350071"/>
                  </a:ext>
                </a:extLst>
              </a:tr>
              <a:tr h="262911">
                <a:tc>
                  <a:txBody>
                    <a:bodyPr/>
                    <a:lstStyle/>
                    <a:p>
                      <a:pPr marL="0" marR="0">
                        <a:lnSpc>
                          <a:spcPct val="107000"/>
                        </a:lnSpc>
                        <a:spcBef>
                          <a:spcPts val="0"/>
                        </a:spcBef>
                        <a:spcAft>
                          <a:spcPts val="800"/>
                        </a:spcAft>
                      </a:pPr>
                      <a:r>
                        <a:rPr lang="en-US" sz="1800">
                          <a:effectLst/>
                        </a:rPr>
                        <a:t>Graham Houghton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West Tisbury School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942092014"/>
                  </a:ext>
                </a:extLst>
              </a:tr>
              <a:tr h="262911">
                <a:tc>
                  <a:txBody>
                    <a:bodyPr/>
                    <a:lstStyle/>
                    <a:p>
                      <a:pPr marL="0" marR="0">
                        <a:lnSpc>
                          <a:spcPct val="107000"/>
                        </a:lnSpc>
                        <a:spcBef>
                          <a:spcPts val="0"/>
                        </a:spcBef>
                        <a:spcAft>
                          <a:spcPts val="800"/>
                        </a:spcAft>
                      </a:pPr>
                      <a:r>
                        <a:rPr lang="en-US" sz="1800">
                          <a:effectLst/>
                        </a:rPr>
                        <a:t>Dr. Lorna Andrade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MV Diversity Coalition and NAACP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5905781"/>
                  </a:ext>
                </a:extLst>
              </a:tr>
              <a:tr h="276851">
                <a:tc>
                  <a:txBody>
                    <a:bodyPr/>
                    <a:lstStyle/>
                    <a:p>
                      <a:pPr marL="0" marR="0">
                        <a:lnSpc>
                          <a:spcPct val="107000"/>
                        </a:lnSpc>
                        <a:spcBef>
                          <a:spcPts val="0"/>
                        </a:spcBef>
                        <a:spcAft>
                          <a:spcPts val="800"/>
                        </a:spcAft>
                      </a:pPr>
                      <a:r>
                        <a:rPr lang="en-US" sz="1800" dirty="0">
                          <a:effectLst/>
                        </a:rPr>
                        <a:t>Luiza </a:t>
                      </a:r>
                      <a:r>
                        <a:rPr lang="en-US" sz="1800" dirty="0" err="1">
                          <a:effectLst/>
                        </a:rPr>
                        <a:t>Mouzinho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marL="0" marR="0">
                        <a:lnSpc>
                          <a:spcPct val="107000"/>
                        </a:lnSpc>
                        <a:spcBef>
                          <a:spcPts val="0"/>
                        </a:spcBef>
                        <a:spcAft>
                          <a:spcPts val="800"/>
                        </a:spcAft>
                      </a:pPr>
                      <a:r>
                        <a:rPr lang="en-US" sz="1800" dirty="0">
                          <a:effectLst/>
                        </a:rPr>
                        <a:t>MV Community Services and MV Regional High School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46156220"/>
                  </a:ext>
                </a:extLst>
              </a:tr>
              <a:tr h="262911">
                <a:tc>
                  <a:txBody>
                    <a:bodyPr/>
                    <a:lstStyle/>
                    <a:p>
                      <a:pPr marL="0" marR="0">
                        <a:lnSpc>
                          <a:spcPct val="107000"/>
                        </a:lnSpc>
                        <a:spcBef>
                          <a:spcPts val="0"/>
                        </a:spcBef>
                        <a:spcAft>
                          <a:spcPts val="800"/>
                        </a:spcAft>
                      </a:pPr>
                      <a:r>
                        <a:rPr lang="en-US" sz="1800" dirty="0">
                          <a:effectLst/>
                        </a:rPr>
                        <a:t>Sarah </a:t>
                      </a:r>
                      <a:r>
                        <a:rPr lang="en-US" sz="1800" dirty="0" err="1">
                          <a:effectLst/>
                        </a:rPr>
                        <a:t>Kuh</a:t>
                      </a:r>
                      <a:r>
                        <a:rPr lang="en-US" sz="1800" dirty="0">
                          <a:effectLst/>
                        </a:rPr>
                        <a:t> (Director),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Vineyard Health Care Access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35761974"/>
                  </a:ext>
                </a:extLst>
              </a:tr>
              <a:tr h="262911">
                <a:tc>
                  <a:txBody>
                    <a:bodyPr/>
                    <a:lstStyle/>
                    <a:p>
                      <a:pPr marL="0" marR="0">
                        <a:lnSpc>
                          <a:spcPct val="107000"/>
                        </a:lnSpc>
                        <a:spcBef>
                          <a:spcPts val="0"/>
                        </a:spcBef>
                        <a:spcAft>
                          <a:spcPts val="800"/>
                        </a:spcAft>
                      </a:pPr>
                      <a:r>
                        <a:rPr lang="en-US" sz="1800" dirty="0">
                          <a:effectLst/>
                        </a:rPr>
                        <a:t>Kate </a:t>
                      </a:r>
                      <a:r>
                        <a:rPr lang="en-US" sz="1800" dirty="0" err="1">
                          <a:effectLst/>
                        </a:rPr>
                        <a:t>Devane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Island Autism Group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90957939"/>
                  </a:ext>
                </a:extLst>
              </a:tr>
              <a:tr h="262911">
                <a:tc>
                  <a:txBody>
                    <a:bodyPr/>
                    <a:lstStyle/>
                    <a:p>
                      <a:pPr marL="0" marR="0">
                        <a:lnSpc>
                          <a:spcPct val="107000"/>
                        </a:lnSpc>
                        <a:spcBef>
                          <a:spcPts val="0"/>
                        </a:spcBef>
                        <a:spcAft>
                          <a:spcPts val="800"/>
                        </a:spcAft>
                      </a:pPr>
                      <a:r>
                        <a:rPr lang="en-US" sz="1800">
                          <a:effectLst/>
                        </a:rPr>
                        <a:t>Yvonne Michelson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a:effectLst/>
                        </a:rPr>
                        <a:t> Wampanoag Tribal Nurse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897135385"/>
                  </a:ext>
                </a:extLst>
              </a:tr>
              <a:tr h="262911">
                <a:tc>
                  <a:txBody>
                    <a:bodyPr/>
                    <a:lstStyle/>
                    <a:p>
                      <a:pPr marL="0" marR="0">
                        <a:lnSpc>
                          <a:spcPct val="107000"/>
                        </a:lnSpc>
                        <a:spcBef>
                          <a:spcPts val="0"/>
                        </a:spcBef>
                        <a:spcAft>
                          <a:spcPts val="800"/>
                        </a:spcAft>
                      </a:pPr>
                      <a:r>
                        <a:rPr lang="en-US" sz="1800" dirty="0">
                          <a:effectLst/>
                        </a:rPr>
                        <a:t>Lila Fischer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75000"/>
                      </a:schemeClr>
                    </a:solidFill>
                  </a:tcPr>
                </a:tc>
                <a:tc>
                  <a:txBody>
                    <a:bodyPr/>
                    <a:lstStyle/>
                    <a:p>
                      <a:pPr marL="0" marR="0">
                        <a:lnSpc>
                          <a:spcPct val="107000"/>
                        </a:lnSpc>
                        <a:spcBef>
                          <a:spcPts val="0"/>
                        </a:spcBef>
                        <a:spcAft>
                          <a:spcPts val="800"/>
                        </a:spcAft>
                      </a:pPr>
                      <a:r>
                        <a:rPr lang="en-US" sz="1800" dirty="0">
                          <a:effectLst/>
                        </a:rPr>
                        <a:t>Island Healthcare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90287402"/>
                  </a:ext>
                </a:extLst>
              </a:tr>
            </a:tbl>
          </a:graphicData>
        </a:graphic>
      </p:graphicFrame>
    </p:spTree>
    <p:extLst>
      <p:ext uri="{BB962C8B-B14F-4D97-AF65-F5344CB8AC3E}">
        <p14:creationId xmlns:p14="http://schemas.microsoft.com/office/powerpoint/2010/main" val="25277617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0cxCUTrzp..khx_FJMRB_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GB_Template_v1">
  <a:themeElements>
    <a:clrScheme name="MGB">
      <a:dk1>
        <a:srgbClr val="000000"/>
      </a:dk1>
      <a:lt1>
        <a:srgbClr val="FFFFFF"/>
      </a:lt1>
      <a:dk2>
        <a:srgbClr val="B0E3E2"/>
      </a:dk2>
      <a:lt2>
        <a:srgbClr val="808080"/>
      </a:lt2>
      <a:accent1>
        <a:srgbClr val="009AA3"/>
      </a:accent1>
      <a:accent2>
        <a:srgbClr val="003A93"/>
      </a:accent2>
      <a:accent3>
        <a:srgbClr val="0077CA"/>
      </a:accent3>
      <a:accent4>
        <a:srgbClr val="CD7F00"/>
      </a:accent4>
      <a:accent5>
        <a:srgbClr val="5C068A"/>
      </a:accent5>
      <a:accent6>
        <a:srgbClr val="CC0037"/>
      </a:accent6>
      <a:hlink>
        <a:srgbClr val="0077CA"/>
      </a:hlink>
      <a:folHlink>
        <a:srgbClr val="5C068A"/>
      </a:folHlink>
    </a:clrScheme>
    <a:fontScheme name="MGB2">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MGB_Template" id="{3DA07156-E824-0D48-8F52-E1968D1278ED}" vid="{D3EC6B63-2945-2347-BCA2-0148596BF10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5453</TotalTime>
  <Words>1106</Words>
  <Application>Microsoft Office PowerPoint</Application>
  <PresentationFormat>Widescreen</PresentationFormat>
  <Paragraphs>140</Paragraphs>
  <Slides>13</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1" baseType="lpstr">
      <vt:lpstr>Arial</vt:lpstr>
      <vt:lpstr>Brix Slab Regular</vt:lpstr>
      <vt:lpstr>Calibri</vt:lpstr>
      <vt:lpstr>Calibri Light</vt:lpstr>
      <vt:lpstr>Georgia</vt:lpstr>
      <vt:lpstr>Office Theme</vt:lpstr>
      <vt:lpstr>MGB_Template_v1</vt:lpstr>
      <vt:lpstr>think-cell Slide</vt:lpstr>
      <vt:lpstr>    Dukes County Health Council December 15, 2022</vt:lpstr>
      <vt:lpstr>2022 Community Health Needs Assessment (CHNA) Overview</vt:lpstr>
      <vt:lpstr>Background</vt:lpstr>
      <vt:lpstr>Methodology</vt:lpstr>
      <vt:lpstr>Secondary data – Key findings (demographics)</vt:lpstr>
      <vt:lpstr>Community survey– key findings from year-round respondents (n=362)</vt:lpstr>
      <vt:lpstr>Community survey– key findings from year-round respondents (n=362)</vt:lpstr>
      <vt:lpstr>Community survey– key findings from year-round respondents (n=362)</vt:lpstr>
      <vt:lpstr>Key Informants </vt:lpstr>
      <vt:lpstr>PowerPoint Presentation</vt:lpstr>
      <vt:lpstr>Key Informant Interviews – Key findings, cont’d </vt:lpstr>
      <vt:lpstr>Vulnerable Populations Prioritized</vt:lpstr>
      <vt:lpstr>CHNA Conclusions about primary needs and Priorities for the MVH CHIP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Salem Hospital CHNA</dc:title>
  <dc:creator>Hope Kenefick</dc:creator>
  <cp:lastModifiedBy>Houghton, Amy Barry</cp:lastModifiedBy>
  <cp:revision>22</cp:revision>
  <cp:lastPrinted>2022-08-31T16:28:55Z</cp:lastPrinted>
  <dcterms:created xsi:type="dcterms:W3CDTF">2022-08-30T02:41:11Z</dcterms:created>
  <dcterms:modified xsi:type="dcterms:W3CDTF">2022-12-15T13:35:23Z</dcterms:modified>
</cp:coreProperties>
</file>